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7" r:id="rId2"/>
    <p:sldId id="259" r:id="rId3"/>
    <p:sldId id="297" r:id="rId4"/>
    <p:sldId id="305" r:id="rId5"/>
    <p:sldId id="306" r:id="rId6"/>
    <p:sldId id="307" r:id="rId7"/>
    <p:sldId id="308" r:id="rId8"/>
    <p:sldId id="298" r:id="rId9"/>
    <p:sldId id="299" r:id="rId10"/>
    <p:sldId id="300" r:id="rId11"/>
    <p:sldId id="309" r:id="rId12"/>
    <p:sldId id="310" r:id="rId13"/>
    <p:sldId id="260" r:id="rId14"/>
    <p:sldId id="261" r:id="rId15"/>
    <p:sldId id="262" r:id="rId16"/>
    <p:sldId id="263" r:id="rId17"/>
    <p:sldId id="264" r:id="rId18"/>
    <p:sldId id="265" r:id="rId19"/>
    <p:sldId id="266" r:id="rId20"/>
    <p:sldId id="267" r:id="rId21"/>
    <p:sldId id="268" r:id="rId22"/>
    <p:sldId id="269" r:id="rId23"/>
    <p:sldId id="301"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302" r:id="rId38"/>
    <p:sldId id="286" r:id="rId39"/>
    <p:sldId id="304" r:id="rId40"/>
    <p:sldId id="287" r:id="rId41"/>
    <p:sldId id="288" r:id="rId42"/>
    <p:sldId id="289" r:id="rId43"/>
    <p:sldId id="290" r:id="rId44"/>
    <p:sldId id="291" r:id="rId45"/>
    <p:sldId id="292" r:id="rId46"/>
    <p:sldId id="293" r:id="rId47"/>
    <p:sldId id="294" r:id="rId48"/>
    <p:sldId id="295" r:id="rId49"/>
    <p:sldId id="296" r:id="rId50"/>
    <p:sldId id="303" r:id="rId51"/>
  </p:sldIdLst>
  <p:sldSz cx="10972800" cy="6172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7"/>
  </p:normalViewPr>
  <p:slideViewPr>
    <p:cSldViewPr snapToGrid="0" snapToObjects="1">
      <p:cViewPr varScale="1">
        <p:scale>
          <a:sx n="117" d="100"/>
          <a:sy n="117" d="100"/>
        </p:scale>
        <p:origin x="7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Shape 79"/>
          <p:cNvSpPr>
            <a:spLocks noGrp="1" noRot="1" noChangeAspect="1"/>
          </p:cNvSpPr>
          <p:nvPr>
            <p:ph type="sldImg"/>
          </p:nvPr>
        </p:nvSpPr>
        <p:spPr>
          <a:xfrm>
            <a:off x="1143000" y="685800"/>
            <a:ext cx="4572000" cy="3429000"/>
          </a:xfrm>
          <a:prstGeom prst="rect">
            <a:avLst/>
          </a:prstGeom>
        </p:spPr>
        <p:txBody>
          <a:bodyPr/>
          <a:lstStyle/>
          <a:p>
            <a:endParaRPr/>
          </a:p>
        </p:txBody>
      </p:sp>
      <p:sp>
        <p:nvSpPr>
          <p:cNvPr id="80" name="Shape 8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i-IN" dirty="0"/>
          </a:p>
        </p:txBody>
      </p:sp>
    </p:spTree>
    <p:extLst>
      <p:ext uri="{BB962C8B-B14F-4D97-AF65-F5344CB8AC3E}">
        <p14:creationId xmlns:p14="http://schemas.microsoft.com/office/powerpoint/2010/main" val="112084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i-IN" dirty="0"/>
          </a:p>
        </p:txBody>
      </p:sp>
    </p:spTree>
    <p:extLst>
      <p:ext uri="{BB962C8B-B14F-4D97-AF65-F5344CB8AC3E}">
        <p14:creationId xmlns:p14="http://schemas.microsoft.com/office/powerpoint/2010/main" val="158116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4" name="Title Text"/>
          <p:cNvSpPr txBox="1">
            <a:spLocks noGrp="1"/>
          </p:cNvSpPr>
          <p:nvPr>
            <p:ph type="title"/>
          </p:nvPr>
        </p:nvSpPr>
        <p:spPr>
          <a:xfrm>
            <a:off x="246683" y="144221"/>
            <a:ext cx="10479432" cy="1618614"/>
          </a:xfrm>
          <a:prstGeom prst="rect">
            <a:avLst/>
          </a:prstGeom>
        </p:spPr>
        <p:txBody>
          <a:bodyPr>
            <a:normAutofit/>
          </a:bodyPr>
          <a:lstStyle>
            <a:lvl1pPr>
              <a:defRPr sz="5500">
                <a:solidFill>
                  <a:srgbClr val="FFFFFF"/>
                </a:solidFill>
              </a:defRPr>
            </a:lvl1pPr>
          </a:lstStyle>
          <a:p>
            <a:r>
              <a:t>Title Text</a:t>
            </a:r>
          </a:p>
        </p:txBody>
      </p:sp>
      <p:sp>
        <p:nvSpPr>
          <p:cNvPr id="15" name="Body Level One…"/>
          <p:cNvSpPr txBox="1">
            <a:spLocks noGrp="1"/>
          </p:cNvSpPr>
          <p:nvPr>
            <p:ph type="body" sz="half" idx="1"/>
          </p:nvPr>
        </p:nvSpPr>
        <p:spPr>
          <a:xfrm>
            <a:off x="286384" y="4124716"/>
            <a:ext cx="10400030" cy="1445896"/>
          </a:xfrm>
          <a:prstGeom prst="rect">
            <a:avLst/>
          </a:prstGeom>
        </p:spPr>
        <p:txBody>
          <a:bodyPr>
            <a:normAutofit/>
          </a:bodyPr>
          <a:lstStyle>
            <a:lvl1pPr>
              <a:defRPr sz="4000">
                <a:solidFill>
                  <a:srgbClr val="FFFFFF"/>
                </a:solidFill>
              </a:defRPr>
            </a:lvl1pPr>
            <a:lvl2pPr>
              <a:defRPr sz="4000">
                <a:solidFill>
                  <a:srgbClr val="FFFFFF"/>
                </a:solidFill>
              </a:defRPr>
            </a:lvl2pPr>
            <a:lvl3pPr>
              <a:defRPr sz="4000">
                <a:solidFill>
                  <a:srgbClr val="FFFFFF"/>
                </a:solidFill>
              </a:defRPr>
            </a:lvl3pPr>
            <a:lvl4pPr>
              <a:defRPr sz="4000">
                <a:solidFill>
                  <a:srgbClr val="FFFFFF"/>
                </a:solidFill>
              </a:defRPr>
            </a:lvl4pPr>
            <a:lvl5pPr>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0">
    <p:spTree>
      <p:nvGrpSpPr>
        <p:cNvPr id="1" name=""/>
        <p:cNvGrpSpPr/>
        <p:nvPr/>
      </p:nvGrpSpPr>
      <p:grpSpPr>
        <a:xfrm>
          <a:off x="0" y="0"/>
          <a:ext cx="0" cy="0"/>
          <a:chOff x="0" y="0"/>
          <a:chExt cx="0" cy="0"/>
        </a:xfrm>
      </p:grpSpPr>
      <p:sp>
        <p:nvSpPr>
          <p:cNvPr id="23" name="Title Text"/>
          <p:cNvSpPr txBox="1">
            <a:spLocks noGrp="1"/>
          </p:cNvSpPr>
          <p:nvPr>
            <p:ph type="title"/>
          </p:nvPr>
        </p:nvSpPr>
        <p:spPr>
          <a:xfrm>
            <a:off x="246683" y="144221"/>
            <a:ext cx="10479432" cy="1618614"/>
          </a:xfrm>
          <a:prstGeom prst="rect">
            <a:avLst/>
          </a:prstGeom>
        </p:spPr>
        <p:txBody>
          <a:bodyPr>
            <a:normAutofit/>
          </a:bodyPr>
          <a:lstStyle>
            <a:lvl1pPr>
              <a:defRPr sz="5500">
                <a:solidFill>
                  <a:srgbClr val="FFFFFF"/>
                </a:solidFill>
              </a:defRPr>
            </a:lvl1pPr>
          </a:lstStyle>
          <a:p>
            <a:r>
              <a:t>Title Text</a:t>
            </a:r>
          </a:p>
        </p:txBody>
      </p:sp>
      <p:sp>
        <p:nvSpPr>
          <p:cNvPr id="24" name="Body Level One…"/>
          <p:cNvSpPr txBox="1">
            <a:spLocks noGrp="1"/>
          </p:cNvSpPr>
          <p:nvPr>
            <p:ph type="body" sz="half" idx="1"/>
          </p:nvPr>
        </p:nvSpPr>
        <p:spPr>
          <a:xfrm>
            <a:off x="286384" y="4124716"/>
            <a:ext cx="10400030" cy="1445896"/>
          </a:xfrm>
          <a:prstGeom prst="rect">
            <a:avLst/>
          </a:prstGeom>
        </p:spPr>
        <p:txBody>
          <a:bodyPr>
            <a:normAutofit/>
          </a:bodyPr>
          <a:lstStyle>
            <a:lvl1pPr>
              <a:defRPr sz="4000">
                <a:solidFill>
                  <a:srgbClr val="FFFFFF"/>
                </a:solidFill>
              </a:defRPr>
            </a:lvl1pPr>
            <a:lvl2pPr>
              <a:defRPr sz="4000">
                <a:solidFill>
                  <a:srgbClr val="FFFFFF"/>
                </a:solidFill>
              </a:defRPr>
            </a:lvl2pPr>
            <a:lvl3pPr>
              <a:defRPr sz="4000">
                <a:solidFill>
                  <a:srgbClr val="FFFFFF"/>
                </a:solidFill>
              </a:defRPr>
            </a:lvl3pPr>
            <a:lvl4pPr>
              <a:defRPr sz="4000">
                <a:solidFill>
                  <a:srgbClr val="FFFFFF"/>
                </a:solidFill>
              </a:defRPr>
            </a:lvl4pPr>
            <a:lvl5pPr>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2" name="bg object 16"/>
          <p:cNvSpPr/>
          <p:nvPr/>
        </p:nvSpPr>
        <p:spPr>
          <a:xfrm>
            <a:off x="-1" y="6041135"/>
            <a:ext cx="10969753" cy="129540"/>
          </a:xfrm>
          <a:prstGeom prst="rect">
            <a:avLst/>
          </a:prstGeom>
          <a:blipFill>
            <a:blip r:embed="rId2"/>
            <a:stretch>
              <a:fillRect/>
            </a:stretch>
          </a:blipFill>
          <a:ln w="12700">
            <a:miter lim="400000"/>
          </a:ln>
        </p:spPr>
        <p:txBody>
          <a:bodyPr lIns="45719" rIns="45719"/>
          <a:lstStyle/>
          <a:p>
            <a:endParaRPr/>
          </a:p>
        </p:txBody>
      </p:sp>
      <p:sp>
        <p:nvSpPr>
          <p:cNvPr id="33" name="bg object 17"/>
          <p:cNvSpPr/>
          <p:nvPr/>
        </p:nvSpPr>
        <p:spPr>
          <a:xfrm>
            <a:off x="0" y="5522974"/>
            <a:ext cx="135635" cy="647699"/>
          </a:xfrm>
          <a:prstGeom prst="rect">
            <a:avLst/>
          </a:prstGeom>
          <a:blipFill>
            <a:blip r:embed="rId3"/>
            <a:stretch>
              <a:fillRect/>
            </a:stretch>
          </a:blipFill>
          <a:ln w="12700">
            <a:miter lim="400000"/>
          </a:ln>
        </p:spPr>
        <p:txBody>
          <a:bodyPr lIns="45719" rIns="45719"/>
          <a:lstStyle/>
          <a:p>
            <a:endParaRPr/>
          </a:p>
        </p:txBody>
      </p:sp>
      <p:sp>
        <p:nvSpPr>
          <p:cNvPr id="34" name="Title Text"/>
          <p:cNvSpPr txBox="1">
            <a:spLocks noGrp="1"/>
          </p:cNvSpPr>
          <p:nvPr>
            <p:ph type="title"/>
          </p:nvPr>
        </p:nvSpPr>
        <p:spPr>
          <a:xfrm>
            <a:off x="246379" y="189687"/>
            <a:ext cx="4750435" cy="840740"/>
          </a:xfrm>
          <a:prstGeom prst="rect">
            <a:avLst/>
          </a:prstGeom>
        </p:spPr>
        <p:txBody>
          <a:bodyPr>
            <a:normAutofit/>
          </a:bodyPr>
          <a:lstStyle/>
          <a:p>
            <a:r>
              <a:t>Title Text</a:t>
            </a:r>
          </a:p>
        </p:txBody>
      </p:sp>
      <p:sp>
        <p:nvSpPr>
          <p:cNvPr id="35" name="Body Level One…"/>
          <p:cNvSpPr txBox="1">
            <a:spLocks noGrp="1"/>
          </p:cNvSpPr>
          <p:nvPr>
            <p:ph type="body" sz="half" idx="1"/>
          </p:nvPr>
        </p:nvSpPr>
        <p:spPr>
          <a:xfrm>
            <a:off x="479551" y="1976753"/>
            <a:ext cx="9719945" cy="22447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nd Content 0">
    <p:spTree>
      <p:nvGrpSpPr>
        <p:cNvPr id="1" name=""/>
        <p:cNvGrpSpPr/>
        <p:nvPr/>
      </p:nvGrpSpPr>
      <p:grpSpPr>
        <a:xfrm>
          <a:off x="0" y="0"/>
          <a:ext cx="0" cy="0"/>
          <a:chOff x="0" y="0"/>
          <a:chExt cx="0" cy="0"/>
        </a:xfrm>
      </p:grpSpPr>
      <p:sp>
        <p:nvSpPr>
          <p:cNvPr id="43" name="Title Text"/>
          <p:cNvSpPr txBox="1">
            <a:spLocks noGrp="1"/>
          </p:cNvSpPr>
          <p:nvPr>
            <p:ph type="title"/>
          </p:nvPr>
        </p:nvSpPr>
        <p:spPr>
          <a:xfrm>
            <a:off x="246379" y="189687"/>
            <a:ext cx="4750435" cy="840740"/>
          </a:xfrm>
          <a:prstGeom prst="rect">
            <a:avLst/>
          </a:prstGeom>
        </p:spPr>
        <p:txBody>
          <a:bodyPr>
            <a:normAutofit/>
          </a:bodyPr>
          <a:lstStyle/>
          <a:p>
            <a:r>
              <a:t>Title Text</a:t>
            </a:r>
          </a:p>
        </p:txBody>
      </p:sp>
      <p:sp>
        <p:nvSpPr>
          <p:cNvPr id="44" name="Body Level One…"/>
          <p:cNvSpPr txBox="1">
            <a:spLocks noGrp="1"/>
          </p:cNvSpPr>
          <p:nvPr>
            <p:ph type="body" sz="half" idx="1"/>
          </p:nvPr>
        </p:nvSpPr>
        <p:spPr>
          <a:xfrm>
            <a:off x="479551" y="1976753"/>
            <a:ext cx="9719945" cy="22447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2" name="bg object 16"/>
          <p:cNvSpPr/>
          <p:nvPr/>
        </p:nvSpPr>
        <p:spPr>
          <a:xfrm>
            <a:off x="-1" y="6041135"/>
            <a:ext cx="10969753" cy="129540"/>
          </a:xfrm>
          <a:prstGeom prst="rect">
            <a:avLst/>
          </a:prstGeom>
          <a:blipFill>
            <a:blip r:embed="rId2"/>
            <a:stretch>
              <a:fillRect/>
            </a:stretch>
          </a:blipFill>
          <a:ln w="12700">
            <a:miter lim="400000"/>
          </a:ln>
        </p:spPr>
        <p:txBody>
          <a:bodyPr lIns="45719" rIns="45719"/>
          <a:lstStyle/>
          <a:p>
            <a:endParaRPr/>
          </a:p>
        </p:txBody>
      </p:sp>
      <p:sp>
        <p:nvSpPr>
          <p:cNvPr id="53" name="bg object 17"/>
          <p:cNvSpPr/>
          <p:nvPr/>
        </p:nvSpPr>
        <p:spPr>
          <a:xfrm>
            <a:off x="0" y="5522974"/>
            <a:ext cx="135635" cy="647699"/>
          </a:xfrm>
          <a:prstGeom prst="rect">
            <a:avLst/>
          </a:prstGeom>
          <a:blipFill>
            <a:blip r:embed="rId3"/>
            <a:stretch>
              <a:fillRect/>
            </a:stretch>
          </a:blipFill>
          <a:ln w="12700">
            <a:miter lim="400000"/>
          </a:ln>
        </p:spPr>
        <p:txBody>
          <a:bodyPr lIns="45719" rIns="45719"/>
          <a:lstStyle/>
          <a:p>
            <a:endParaRPr/>
          </a:p>
        </p:txBody>
      </p:sp>
      <p:sp>
        <p:nvSpPr>
          <p:cNvPr id="54" name="Title Text"/>
          <p:cNvSpPr txBox="1">
            <a:spLocks noGrp="1"/>
          </p:cNvSpPr>
          <p:nvPr>
            <p:ph type="title"/>
          </p:nvPr>
        </p:nvSpPr>
        <p:spPr>
          <a:xfrm>
            <a:off x="246379" y="189687"/>
            <a:ext cx="4750435" cy="840740"/>
          </a:xfrm>
          <a:prstGeom prst="rect">
            <a:avLst/>
          </a:prstGeom>
        </p:spPr>
        <p:txBody>
          <a:bodyPr>
            <a:normAutofit/>
          </a:bodyPr>
          <a:lstStyle/>
          <a:p>
            <a:r>
              <a:t>Title Text</a:t>
            </a:r>
          </a:p>
        </p:txBody>
      </p:sp>
      <p:sp>
        <p:nvSpPr>
          <p:cNvPr id="55" name="Body Level One…"/>
          <p:cNvSpPr txBox="1">
            <a:spLocks noGrp="1"/>
          </p:cNvSpPr>
          <p:nvPr>
            <p:ph type="body" sz="half" idx="1"/>
          </p:nvPr>
        </p:nvSpPr>
        <p:spPr>
          <a:xfrm>
            <a:off x="548640" y="1419605"/>
            <a:ext cx="4773168" cy="407365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63" name="bg object 16"/>
          <p:cNvSpPr/>
          <p:nvPr/>
        </p:nvSpPr>
        <p:spPr>
          <a:xfrm>
            <a:off x="-1" y="6041135"/>
            <a:ext cx="10969753" cy="129540"/>
          </a:xfrm>
          <a:prstGeom prst="rect">
            <a:avLst/>
          </a:prstGeom>
          <a:blipFill>
            <a:blip r:embed="rId2"/>
            <a:stretch>
              <a:fillRect/>
            </a:stretch>
          </a:blipFill>
          <a:ln w="12700">
            <a:miter lim="400000"/>
          </a:ln>
        </p:spPr>
        <p:txBody>
          <a:bodyPr lIns="45719" rIns="45719"/>
          <a:lstStyle/>
          <a:p>
            <a:endParaRPr/>
          </a:p>
        </p:txBody>
      </p:sp>
      <p:sp>
        <p:nvSpPr>
          <p:cNvPr id="64" name="bg object 17"/>
          <p:cNvSpPr/>
          <p:nvPr/>
        </p:nvSpPr>
        <p:spPr>
          <a:xfrm>
            <a:off x="0" y="5522974"/>
            <a:ext cx="135635" cy="647699"/>
          </a:xfrm>
          <a:prstGeom prst="rect">
            <a:avLst/>
          </a:prstGeom>
          <a:blipFill>
            <a:blip r:embed="rId3"/>
            <a:stretch>
              <a:fillRect/>
            </a:stretch>
          </a:blipFill>
          <a:ln w="12700">
            <a:miter lim="400000"/>
          </a:ln>
        </p:spPr>
        <p:txBody>
          <a:bodyPr lIns="45719" rIns="45719"/>
          <a:lstStyle/>
          <a:p>
            <a:endParaRPr/>
          </a:p>
        </p:txBody>
      </p:sp>
      <p:sp>
        <p:nvSpPr>
          <p:cNvPr id="65" name="Title Text"/>
          <p:cNvSpPr txBox="1">
            <a:spLocks noGrp="1"/>
          </p:cNvSpPr>
          <p:nvPr>
            <p:ph type="title"/>
          </p:nvPr>
        </p:nvSpPr>
        <p:spPr>
          <a:xfrm>
            <a:off x="246379" y="189687"/>
            <a:ext cx="4750435" cy="840740"/>
          </a:xfrm>
          <a:prstGeom prst="rect">
            <a:avLst/>
          </a:prstGeom>
        </p:spPr>
        <p:txBody>
          <a:bodyPr>
            <a:normAutofit/>
          </a:body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g object 16"/>
          <p:cNvSpPr/>
          <p:nvPr/>
        </p:nvSpPr>
        <p:spPr>
          <a:xfrm>
            <a:off x="-1" y="6041135"/>
            <a:ext cx="10969753" cy="129540"/>
          </a:xfrm>
          <a:prstGeom prst="rect">
            <a:avLst/>
          </a:prstGeom>
          <a:blipFill>
            <a:blip r:embed="rId9"/>
            <a:stretch>
              <a:fillRect/>
            </a:stretch>
          </a:blipFill>
          <a:ln w="12700">
            <a:miter lim="400000"/>
          </a:ln>
        </p:spPr>
        <p:txBody>
          <a:bodyPr lIns="45719" rIns="45719"/>
          <a:lstStyle/>
          <a:p>
            <a:endParaRPr/>
          </a:p>
        </p:txBody>
      </p:sp>
      <p:sp>
        <p:nvSpPr>
          <p:cNvPr id="3" name="bg object 17"/>
          <p:cNvSpPr/>
          <p:nvPr/>
        </p:nvSpPr>
        <p:spPr>
          <a:xfrm>
            <a:off x="0" y="5522974"/>
            <a:ext cx="135635" cy="647699"/>
          </a:xfrm>
          <a:prstGeom prst="rect">
            <a:avLst/>
          </a:prstGeom>
          <a:blipFill>
            <a:blip r:embed="rId10"/>
            <a:stretch>
              <a:fillRect/>
            </a:stretch>
          </a:blipFill>
          <a:ln w="12700">
            <a:miter lim="400000"/>
          </a:ln>
        </p:spPr>
        <p:txBody>
          <a:bodyPr lIns="45719" rIns="45719"/>
          <a:lstStyle/>
          <a:p>
            <a:endParaRPr/>
          </a:p>
        </p:txBody>
      </p:sp>
      <p:sp>
        <p:nvSpPr>
          <p:cNvPr id="4" name="bg object 18"/>
          <p:cNvSpPr/>
          <p:nvPr/>
        </p:nvSpPr>
        <p:spPr>
          <a:xfrm>
            <a:off x="9759694" y="5465064"/>
            <a:ext cx="1094232" cy="574549"/>
          </a:xfrm>
          <a:prstGeom prst="rect">
            <a:avLst/>
          </a:prstGeom>
          <a:blipFill>
            <a:blip r:embed="rId11"/>
            <a:stretch>
              <a:fillRect/>
            </a:stretch>
          </a:blipFill>
          <a:ln w="12700">
            <a:miter lim="400000"/>
          </a:ln>
        </p:spPr>
        <p:txBody>
          <a:bodyPr lIns="45719" rIns="45719"/>
          <a:lstStyle/>
          <a:p>
            <a:endParaRPr/>
          </a:p>
        </p:txBody>
      </p:sp>
      <p:sp>
        <p:nvSpPr>
          <p:cNvPr id="5" name="Title Text"/>
          <p:cNvSpPr txBox="1">
            <a:spLocks noGrp="1"/>
          </p:cNvSpPr>
          <p:nvPr>
            <p:ph type="title"/>
          </p:nvPr>
        </p:nvSpPr>
        <p:spPr>
          <a:xfrm>
            <a:off x="548640" y="247173"/>
            <a:ext cx="9875520" cy="1193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 name="Body Level One…"/>
          <p:cNvSpPr txBox="1">
            <a:spLocks noGrp="1"/>
          </p:cNvSpPr>
          <p:nvPr>
            <p:ph type="body" idx="1"/>
          </p:nvPr>
        </p:nvSpPr>
        <p:spPr>
          <a:xfrm>
            <a:off x="548640" y="1440180"/>
            <a:ext cx="9875520" cy="4732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228600" y="5627125"/>
            <a:ext cx="220316" cy="174536"/>
          </a:xfrm>
          <a:prstGeom prst="rect">
            <a:avLst/>
          </a:prstGeom>
          <a:ln w="12700">
            <a:miter lim="400000"/>
          </a:ln>
        </p:spPr>
        <p:txBody>
          <a:bodyPr wrap="none" lIns="0" tIns="0" rIns="0" bIns="0">
            <a:spAutoFit/>
          </a:bodyPr>
          <a:lstStyle>
            <a:lvl1pPr indent="38100">
              <a:lnSpc>
                <a:spcPts val="1400"/>
              </a:lnSpc>
              <a:defRPr sz="1200">
                <a:solidFill>
                  <a:srgbClr val="999FA6"/>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Arial"/>
          <a:ea typeface="Arial"/>
          <a:cs typeface="Arial"/>
          <a:sym typeface="Arial"/>
        </a:defRPr>
      </a:lvl9pPr>
    </p:titleStyle>
    <p:body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1pPr>
      <a:lvl2pPr marL="0" marR="0" indent="4572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2pPr>
      <a:lvl3pPr marL="0" marR="0" indent="9144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3pPr>
      <a:lvl4pPr marL="0" marR="0" indent="13716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4pPr>
      <a:lvl5pPr marL="0" marR="0" indent="18288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5pPr>
      <a:lvl6pPr marL="0" marR="0" indent="22860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6pPr>
      <a:lvl7pPr marL="0" marR="0" indent="27432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7pPr>
      <a:lvl8pPr marL="0" marR="0" indent="32004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8pPr>
      <a:lvl9pPr marL="0" marR="0" indent="3657600" algn="l" defTabSz="914400" rtl="0" latinLnBrk="0">
        <a:lnSpc>
          <a:spcPct val="100000"/>
        </a:lnSpc>
        <a:spcBef>
          <a:spcPts val="0"/>
        </a:spcBef>
        <a:spcAft>
          <a:spcPts val="0"/>
        </a:spcAft>
        <a:buClrTx/>
        <a:buSzTx/>
        <a:buFontTx/>
        <a:buNone/>
        <a:tabLst/>
        <a:defRPr sz="1200" b="0" i="0" u="none" strike="noStrike" cap="none" spc="0" baseline="0">
          <a:solidFill>
            <a:srgbClr val="000000"/>
          </a:solidFill>
          <a:uFillTx/>
          <a:latin typeface="Arial"/>
          <a:ea typeface="Arial"/>
          <a:cs typeface="Arial"/>
          <a:sym typeface="Arial"/>
        </a:defRPr>
      </a:lvl9pPr>
    </p:bodyStyle>
    <p:otherStyle>
      <a:lvl1pPr marL="0" marR="0" indent="3810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l" defTabSz="914400" rtl="0" latinLnBrk="0">
        <a:lnSpc>
          <a:spcPts val="14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40itIsMadhavan/concurrency-vs-parallelism-a-brief-review-b337c8dac350" TargetMode="Externa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www.dietergalea.com/parallelism-concurrency/"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hyperlink" Target="http://www.geeksforgeeks.org/difference-between-concurrency-and-parallelis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www.google.com/url?sa=i&amp;url=https%3A%2F%2Fwww.youtube.com%2Fwatch%3Fv%3Dq7sgzDH1cR8&amp;psig=AOvVaw2Y_JJuHrvBj706WXtdlPEi&amp;ust=1596687613971000&amp;source=images&amp;cd=vfe&amp;ved=0CAIQjRxqFwoTCLDWs5Wbg-sCFQAAAAAdAAAAABAD" TargetMode="Externa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hyperlink" Target="http://www.tutorialspoint.com/types-of-parallelism-in-processing-execution"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realtimepartner.com/articles/mutual-exclusion.html" TargetMode="External"/><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www.chibios.org/dokuwiki/doku.php?id=chibios%3Aarticles%3Asemaphores_mutexes"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chibios.org/dokuwiki/doku.php?id=chibios%3Aarticles%3Asemaphores_mutexes" TargetMode="Externa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http://users.cs.cf.ac.uk/O.F.Rana/os/lectureos12/node2.html" TargetMode="External"/><Relationship Id="rId4" Type="http://schemas.openxmlformats.org/officeDocument/2006/relationships/hyperlink" Target="http://www.sqlshack.com/what-is-a-sql-server-deadlock/"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hyperlink" Target="http://users.cs.cf.ac.uk/O.F.Rana/os/lectureos12/node2.html" TargetMode="External"/><Relationship Id="rId4" Type="http://schemas.openxmlformats.org/officeDocument/2006/relationships/hyperlink" Target="http://www.sqlshack.com/what-is-a-sql-server-deadlo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geeksforgeeks.org/deadlock-starvation-and-livelock/"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object 6"/>
          <p:cNvSpPr txBox="1"/>
          <p:nvPr/>
        </p:nvSpPr>
        <p:spPr>
          <a:xfrm>
            <a:off x="493368" y="1496093"/>
            <a:ext cx="10479432" cy="16186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R="5080" indent="12700">
              <a:lnSpc>
                <a:spcPts val="5900"/>
              </a:lnSpc>
              <a:spcBef>
                <a:spcPts val="800"/>
              </a:spcBef>
              <a:defRPr sz="5500" spc="-99">
                <a:solidFill>
                  <a:srgbClr val="FFFFFF"/>
                </a:solidFill>
                <a:latin typeface="Arial"/>
                <a:ea typeface="Arial"/>
                <a:cs typeface="Arial"/>
                <a:sym typeface="Arial"/>
              </a:defRPr>
            </a:pPr>
            <a:r>
              <a:rPr sz="3600" dirty="0">
                <a:solidFill>
                  <a:schemeClr val="tx1"/>
                </a:solidFill>
              </a:rPr>
              <a:t>COCURRENCY &amp;  PARALLELISM</a:t>
            </a:r>
            <a:endParaRPr lang="en-US" sz="3600" dirty="0">
              <a:solidFill>
                <a:schemeClr val="tx1"/>
              </a:solidFill>
            </a:endParaRPr>
          </a:p>
          <a:p>
            <a:pPr marR="5080" indent="12700">
              <a:lnSpc>
                <a:spcPts val="5900"/>
              </a:lnSpc>
              <a:spcBef>
                <a:spcPts val="800"/>
              </a:spcBef>
              <a:defRPr sz="5500" spc="-99">
                <a:solidFill>
                  <a:srgbClr val="FFFFFF"/>
                </a:solidFill>
                <a:latin typeface="Arial"/>
                <a:ea typeface="Arial"/>
                <a:cs typeface="Arial"/>
                <a:sym typeface="Arial"/>
              </a:defRPr>
            </a:pPr>
            <a:r>
              <a:rPr lang="en-US" sz="3600" dirty="0">
                <a:solidFill>
                  <a:schemeClr val="tx1"/>
                </a:solidFill>
              </a:rPr>
              <a:t>Prabha C. </a:t>
            </a:r>
            <a:r>
              <a:rPr lang="en-US" sz="3600">
                <a:solidFill>
                  <a:schemeClr val="tx1"/>
                </a:solidFill>
              </a:rPr>
              <a:t>Nissimagoudar</a:t>
            </a:r>
            <a:endParaRPr sz="3600" dirty="0">
              <a:solidFill>
                <a:schemeClr val="tx1"/>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a:xfrm>
            <a:off x="246379" y="189687"/>
            <a:ext cx="8582311" cy="840740"/>
          </a:xfrm>
        </p:spPr>
        <p:txBody>
          <a:bodyPr>
            <a:normAutofit fontScale="90000"/>
          </a:bodyPr>
          <a:lstStyle/>
          <a:p>
            <a:r>
              <a:rPr lang="en-US" dirty="0">
                <a:solidFill>
                  <a:srgbClr val="A80062"/>
                </a:solidFill>
              </a:rPr>
              <a:t>Amdahl’s law</a:t>
            </a:r>
            <a:br>
              <a:rPr lang="en-US" dirty="0">
                <a:solidFill>
                  <a:srgbClr val="A80062"/>
                </a:solidFill>
              </a:rPr>
            </a:br>
            <a:r>
              <a:rPr lang="en-US" dirty="0"/>
              <a:t>The overall Speedup is the ratio of the execution time:-</a:t>
            </a:r>
            <a:endParaRPr lang="hi-IN" dirty="0"/>
          </a:p>
        </p:txBody>
      </p:sp>
      <p:pic>
        <p:nvPicPr>
          <p:cNvPr id="4" name="Picture 3">
            <a:extLst>
              <a:ext uri="{FF2B5EF4-FFF2-40B4-BE49-F238E27FC236}">
                <a16:creationId xmlns:a16="http://schemas.microsoft.com/office/drawing/2014/main" id="{48F6C01A-9BE8-2340-896B-04CDA2C1203A}"/>
              </a:ext>
            </a:extLst>
          </p:cNvPr>
          <p:cNvPicPr>
            <a:picLocks noChangeAspect="1"/>
          </p:cNvPicPr>
          <p:nvPr/>
        </p:nvPicPr>
        <p:blipFill>
          <a:blip r:embed="rId2"/>
          <a:stretch>
            <a:fillRect/>
          </a:stretch>
        </p:blipFill>
        <p:spPr>
          <a:xfrm>
            <a:off x="1250950" y="1435100"/>
            <a:ext cx="8470900" cy="3302000"/>
          </a:xfrm>
          <a:prstGeom prst="rect">
            <a:avLst/>
          </a:prstGeom>
        </p:spPr>
      </p:pic>
    </p:spTree>
    <p:extLst>
      <p:ext uri="{BB962C8B-B14F-4D97-AF65-F5344CB8AC3E}">
        <p14:creationId xmlns:p14="http://schemas.microsoft.com/office/powerpoint/2010/main" val="33625040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a:xfrm>
            <a:off x="246379" y="189687"/>
            <a:ext cx="8582311" cy="840740"/>
          </a:xfrm>
        </p:spPr>
        <p:txBody>
          <a:bodyPr>
            <a:normAutofit fontScale="90000"/>
          </a:bodyPr>
          <a:lstStyle/>
          <a:p>
            <a:r>
              <a:rPr lang="en-US" dirty="0">
                <a:solidFill>
                  <a:srgbClr val="A80062"/>
                </a:solidFill>
              </a:rPr>
              <a:t>Amdahl’s law</a:t>
            </a:r>
            <a:br>
              <a:rPr lang="en-US" dirty="0">
                <a:solidFill>
                  <a:srgbClr val="A80062"/>
                </a:solidFill>
              </a:rPr>
            </a:br>
            <a:r>
              <a:rPr lang="en-US" dirty="0"/>
              <a:t>The overall Speedup is the ratio of the execution time:-</a:t>
            </a:r>
            <a:endParaRPr lang="hi-IN" dirty="0"/>
          </a:p>
        </p:txBody>
      </p:sp>
      <p:sp>
        <p:nvSpPr>
          <p:cNvPr id="5" name="TextBox 4">
            <a:extLst>
              <a:ext uri="{FF2B5EF4-FFF2-40B4-BE49-F238E27FC236}">
                <a16:creationId xmlns:a16="http://schemas.microsoft.com/office/drawing/2014/main" id="{BC0F9A32-A0BB-3874-7675-18537229FADB}"/>
              </a:ext>
            </a:extLst>
          </p:cNvPr>
          <p:cNvSpPr txBox="1"/>
          <p:nvPr/>
        </p:nvSpPr>
        <p:spPr>
          <a:xfrm>
            <a:off x="246379" y="1030427"/>
            <a:ext cx="10047515"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Suppose you have a program that consists of two parts: a serial portion and a parallel portion. The serial portion takes up 40% of the total execution time, while the parallel portion takes up the remaining 60%. Now, let's consider different scenarios of parallelization to see how Amdahl's Law applies.</a:t>
            </a:r>
          </a:p>
          <a:p>
            <a:endParaRPr lang="en-US" dirty="0"/>
          </a:p>
          <a:p>
            <a:r>
              <a:rPr lang="en-US" dirty="0"/>
              <a:t>Scenario 1: No Parallelization</a:t>
            </a:r>
          </a:p>
          <a:p>
            <a:r>
              <a:rPr lang="en-US" dirty="0"/>
              <a:t>Serial portion: 40%</a:t>
            </a:r>
          </a:p>
          <a:p>
            <a:r>
              <a:rPr lang="en-US" dirty="0"/>
              <a:t>Parallel portion: 60%</a:t>
            </a:r>
          </a:p>
          <a:p>
            <a:endParaRPr lang="en-US" dirty="0"/>
          </a:p>
          <a:p>
            <a:r>
              <a:rPr lang="en-US" dirty="0"/>
              <a:t>Scenario 2: Parallelization with 2x Speedup on Parallel Part</a:t>
            </a:r>
          </a:p>
          <a:p>
            <a:r>
              <a:rPr lang="en-US" dirty="0"/>
              <a:t>Speedup factor on the parallel portion: 2x</a:t>
            </a:r>
          </a:p>
          <a:p>
            <a:r>
              <a:rPr lang="en-US" dirty="0"/>
              <a:t>Serial portion: 40%</a:t>
            </a:r>
          </a:p>
          <a:p>
            <a:r>
              <a:rPr lang="en-US" dirty="0"/>
              <a:t>Parallel portion (with speedup): 60% / 2 = 30%</a:t>
            </a:r>
          </a:p>
          <a:p>
            <a:endParaRPr lang="en-US" dirty="0"/>
          </a:p>
          <a:p>
            <a:r>
              <a:rPr lang="en-US" dirty="0"/>
              <a:t>Scenario 3: Parallelization with 4x Speedup on Parallel Part</a:t>
            </a:r>
          </a:p>
          <a:p>
            <a:r>
              <a:rPr lang="en-US" dirty="0"/>
              <a:t>Speedup factor on the parallel portion: 4x</a:t>
            </a:r>
          </a:p>
          <a:p>
            <a:r>
              <a:rPr lang="en-US" dirty="0"/>
              <a:t>Serial portion: 40%</a:t>
            </a:r>
          </a:p>
          <a:p>
            <a:r>
              <a:rPr lang="en-US" dirty="0"/>
              <a:t>Parallel portion (with speedup): 60% / 4 = 15%</a:t>
            </a:r>
            <a:br>
              <a:rPr lang="en-US" dirty="0"/>
            </a:br>
            <a:endParaRPr lang="en-US" dirty="0"/>
          </a:p>
        </p:txBody>
      </p:sp>
    </p:spTree>
    <p:extLst>
      <p:ext uri="{BB962C8B-B14F-4D97-AF65-F5344CB8AC3E}">
        <p14:creationId xmlns:p14="http://schemas.microsoft.com/office/powerpoint/2010/main" val="180601694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3CD5BF-B884-4CBC-AEA2-527B0541F79C}"/>
              </a:ext>
            </a:extLst>
          </p:cNvPr>
          <p:cNvPicPr>
            <a:picLocks noChangeAspect="1"/>
          </p:cNvPicPr>
          <p:nvPr/>
        </p:nvPicPr>
        <p:blipFill>
          <a:blip r:embed="rId2"/>
          <a:stretch>
            <a:fillRect/>
          </a:stretch>
        </p:blipFill>
        <p:spPr>
          <a:xfrm>
            <a:off x="1749049" y="272144"/>
            <a:ext cx="6456993" cy="5394684"/>
          </a:xfrm>
          <a:prstGeom prst="rect">
            <a:avLst/>
          </a:prstGeom>
        </p:spPr>
      </p:pic>
    </p:spTree>
    <p:extLst>
      <p:ext uri="{BB962C8B-B14F-4D97-AF65-F5344CB8AC3E}">
        <p14:creationId xmlns:p14="http://schemas.microsoft.com/office/powerpoint/2010/main" val="26508102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object 2"/>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Concurrency vs</a:t>
            </a:r>
            <a:r>
              <a:rPr spc="0">
                <a:solidFill>
                  <a:srgbClr val="A80062"/>
                </a:solidFill>
              </a:rPr>
              <a:t> </a:t>
            </a:r>
            <a:r>
              <a:rPr>
                <a:solidFill>
                  <a:srgbClr val="A80062"/>
                </a:solidFill>
              </a:rPr>
              <a:t>Parallelism</a:t>
            </a:r>
          </a:p>
        </p:txBody>
      </p:sp>
      <p:sp>
        <p:nvSpPr>
          <p:cNvPr id="110" name="object 3"/>
          <p:cNvSpPr/>
          <p:nvPr/>
        </p:nvSpPr>
        <p:spPr>
          <a:xfrm>
            <a:off x="179830" y="1142999"/>
            <a:ext cx="10610090" cy="1423417"/>
          </a:xfrm>
          <a:prstGeom prst="rect">
            <a:avLst/>
          </a:prstGeom>
          <a:blipFill>
            <a:blip r:embed="rId2"/>
            <a:stretch>
              <a:fillRect/>
            </a:stretch>
          </a:blipFill>
          <a:ln w="12700">
            <a:miter lim="400000"/>
          </a:ln>
        </p:spPr>
        <p:txBody>
          <a:bodyPr lIns="45719" rIns="45719"/>
          <a:lstStyle/>
          <a:p>
            <a:endParaRPr/>
          </a:p>
        </p:txBody>
      </p:sp>
      <p:sp>
        <p:nvSpPr>
          <p:cNvPr id="111" name="object 4"/>
          <p:cNvSpPr txBox="1"/>
          <p:nvPr/>
        </p:nvSpPr>
        <p:spPr>
          <a:xfrm>
            <a:off x="179830" y="1143000"/>
            <a:ext cx="10610217" cy="1144730"/>
          </a:xfrm>
          <a:prstGeom prst="rect">
            <a:avLst/>
          </a:prstGeom>
          <a:ln w="6096">
            <a:solidFill>
              <a:srgbClr val="B1B3B5"/>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86385" indent="-287020">
              <a:lnSpc>
                <a:spcPts val="2000"/>
              </a:lnSpc>
              <a:buSzPct val="100000"/>
              <a:buChar char="•"/>
              <a:tabLst>
                <a:tab pos="279400" algn="l"/>
                <a:tab pos="279400" algn="l"/>
              </a:tabLst>
              <a:defRPr spc="-10">
                <a:latin typeface="Arial"/>
                <a:ea typeface="Arial"/>
                <a:cs typeface="Arial"/>
                <a:sym typeface="Arial"/>
              </a:defRPr>
            </a:pPr>
            <a:r>
              <a:t>Concurrency </a:t>
            </a:r>
            <a:r>
              <a:rPr spc="-5"/>
              <a:t>means executing/making progress </a:t>
            </a:r>
            <a:r>
              <a:rPr spc="0"/>
              <a:t>multiple </a:t>
            </a:r>
            <a:r>
              <a:rPr spc="-5"/>
              <a:t>tasks at the </a:t>
            </a:r>
            <a:r>
              <a:rPr spc="0"/>
              <a:t>same time but </a:t>
            </a:r>
            <a:r>
              <a:rPr spc="-5"/>
              <a:t>not</a:t>
            </a:r>
            <a:r>
              <a:rPr spc="69"/>
              <a:t> </a:t>
            </a:r>
            <a:r>
              <a:rPr spc="-5"/>
              <a:t>necessarily</a:t>
            </a:r>
          </a:p>
          <a:p>
            <a:pPr indent="286384">
              <a:spcBef>
                <a:spcPts val="100"/>
              </a:spcBef>
              <a:defRPr spc="-5">
                <a:latin typeface="Arial"/>
                <a:ea typeface="Arial"/>
                <a:cs typeface="Arial"/>
                <a:sym typeface="Arial"/>
              </a:defRPr>
            </a:pPr>
            <a:r>
              <a:t>simultaneously</a:t>
            </a:r>
          </a:p>
          <a:p>
            <a:pPr marL="286385" marR="34290" indent="-287020">
              <a:lnSpc>
                <a:spcPct val="106100"/>
              </a:lnSpc>
              <a:spcBef>
                <a:spcPts val="500"/>
              </a:spcBef>
              <a:buSzPct val="100000"/>
              <a:buChar char="•"/>
              <a:tabLst>
                <a:tab pos="279400" algn="l"/>
                <a:tab pos="279400" algn="l"/>
              </a:tabLst>
              <a:defRPr spc="-5">
                <a:latin typeface="Arial"/>
                <a:ea typeface="Arial"/>
                <a:cs typeface="Arial"/>
                <a:sym typeface="Arial"/>
              </a:defRPr>
            </a:pPr>
            <a:r>
              <a:t>Parallelism means that an application </a:t>
            </a:r>
            <a:r>
              <a:rPr spc="0"/>
              <a:t>splits </a:t>
            </a:r>
            <a:r>
              <a:t>its tasks </a:t>
            </a:r>
            <a:r>
              <a:rPr spc="0"/>
              <a:t>up </a:t>
            </a:r>
            <a:r>
              <a:t>into </a:t>
            </a:r>
            <a:r>
              <a:rPr spc="0"/>
              <a:t>smaller subtasks </a:t>
            </a:r>
            <a:r>
              <a:t>which </a:t>
            </a:r>
            <a:r>
              <a:rPr spc="-10"/>
              <a:t>can </a:t>
            </a:r>
            <a:r>
              <a:rPr spc="0"/>
              <a:t>be </a:t>
            </a:r>
            <a:r>
              <a:t>processed  </a:t>
            </a:r>
            <a:r>
              <a:rPr spc="0"/>
              <a:t>in </a:t>
            </a:r>
            <a:r>
              <a:t>parallel, for instance on </a:t>
            </a:r>
            <a:r>
              <a:rPr spc="0"/>
              <a:t>multiple </a:t>
            </a:r>
            <a:r>
              <a:rPr spc="-10"/>
              <a:t>CPUs </a:t>
            </a:r>
            <a:r>
              <a:t>at the </a:t>
            </a:r>
            <a:r>
              <a:rPr spc="-10"/>
              <a:t>exact </a:t>
            </a:r>
            <a:r>
              <a:rPr spc="0"/>
              <a:t>same</a:t>
            </a:r>
            <a:r>
              <a:rPr spc="34"/>
              <a:t> </a:t>
            </a:r>
            <a:r>
              <a:t>time</a:t>
            </a:r>
          </a:p>
        </p:txBody>
      </p:sp>
      <p:sp>
        <p:nvSpPr>
          <p:cNvPr id="112" name="object 5"/>
          <p:cNvSpPr txBox="1"/>
          <p:nvPr/>
        </p:nvSpPr>
        <p:spPr>
          <a:xfrm>
            <a:off x="6671564" y="5457139"/>
            <a:ext cx="425386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800" u="sng" spc="-5">
                <a:solidFill>
                  <a:srgbClr val="0000FF"/>
                </a:solidFill>
                <a:uFill>
                  <a:solidFill>
                    <a:srgbClr val="0000FF"/>
                  </a:solidFill>
                </a:uFill>
                <a:latin typeface="Arial"/>
                <a:ea typeface="Arial"/>
                <a:cs typeface="Arial"/>
                <a:sym typeface="Arial"/>
                <a:hlinkClick r:id="rId3"/>
              </a:defRPr>
            </a:lvl1pPr>
          </a:lstStyle>
          <a:p>
            <a:pPr>
              <a:defRPr u="none">
                <a:solidFill>
                  <a:srgbClr val="000000"/>
                </a:solidFill>
                <a:uFillTx/>
              </a:defRPr>
            </a:pPr>
            <a:r>
              <a:rPr u="sng">
                <a:solidFill>
                  <a:srgbClr val="0000FF"/>
                </a:solidFill>
                <a:uFill>
                  <a:solidFill>
                    <a:srgbClr val="0000FF"/>
                  </a:solidFill>
                </a:uFill>
                <a:hlinkClick r:id="rId3"/>
              </a:rPr>
              <a:t>https://medium.com/@itIsMadhavan/concurrency-vs-parallelism-a-brief-review-b337c8dac350</a:t>
            </a:r>
          </a:p>
        </p:txBody>
      </p:sp>
      <p:sp>
        <p:nvSpPr>
          <p:cNvPr id="113" name="object 6"/>
          <p:cNvSpPr txBox="1"/>
          <p:nvPr/>
        </p:nvSpPr>
        <p:spPr>
          <a:xfrm>
            <a:off x="175056" y="4818277"/>
            <a:ext cx="5326380" cy="2272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R="5080" indent="12700">
              <a:lnSpc>
                <a:spcPts val="900"/>
              </a:lnSpc>
              <a:spcBef>
                <a:spcPts val="100"/>
              </a:spcBef>
              <a:defRPr sz="800" spc="-5">
                <a:latin typeface="Arial"/>
                <a:ea typeface="Arial"/>
                <a:cs typeface="Arial"/>
                <a:sym typeface="Arial"/>
              </a:defRPr>
            </a:lvl1pPr>
          </a:lstStyle>
          <a:p>
            <a:r>
              <a:t>https://books.google.ie/books/about/Introduction_to_Concurrency_in_Programmi.html?id=J5-ckoCgc3IC&amp;redir_esc=y  https://stackoverflow.com/questions/1050222/what-is-the-difference-between-concurrency-and-parallelism</a:t>
            </a:r>
          </a:p>
        </p:txBody>
      </p:sp>
      <p:sp>
        <p:nvSpPr>
          <p:cNvPr id="114" name="object 7"/>
          <p:cNvSpPr/>
          <p:nvPr/>
        </p:nvSpPr>
        <p:spPr>
          <a:xfrm>
            <a:off x="789483" y="2947508"/>
            <a:ext cx="3896758" cy="1761646"/>
          </a:xfrm>
          <a:prstGeom prst="rect">
            <a:avLst/>
          </a:prstGeom>
          <a:blipFill>
            <a:blip r:embed="rId4"/>
            <a:stretch>
              <a:fillRect/>
            </a:stretch>
          </a:blipFill>
          <a:ln w="12700">
            <a:miter lim="400000"/>
          </a:ln>
        </p:spPr>
        <p:txBody>
          <a:bodyPr lIns="45719" rIns="45719"/>
          <a:lstStyle/>
          <a:p>
            <a:endParaRPr/>
          </a:p>
        </p:txBody>
      </p:sp>
      <p:sp>
        <p:nvSpPr>
          <p:cNvPr id="115" name="object 8"/>
          <p:cNvSpPr/>
          <p:nvPr/>
        </p:nvSpPr>
        <p:spPr>
          <a:xfrm>
            <a:off x="6094564" y="2865162"/>
            <a:ext cx="3797690" cy="2013102"/>
          </a:xfrm>
          <a:prstGeom prst="rect">
            <a:avLst/>
          </a:prstGeom>
          <a:blipFill>
            <a:blip r:embed="rId5"/>
            <a:stretch>
              <a:fillRect/>
            </a:stretch>
          </a:blipFill>
          <a:ln w="12700">
            <a:miter lim="400000"/>
          </a:ln>
        </p:spPr>
        <p:txBody>
          <a:bodyPr lIns="45719" rIns="45719"/>
          <a:lstStyle/>
          <a:p>
            <a:endParaRPr/>
          </a:p>
        </p:txBody>
      </p:sp>
      <p:sp>
        <p:nvSpPr>
          <p:cNvPr id="116" name="object 9"/>
          <p:cNvSpPr txBox="1"/>
          <p:nvPr/>
        </p:nvSpPr>
        <p:spPr>
          <a:xfrm>
            <a:off x="7079994" y="4898135"/>
            <a:ext cx="2392047"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800" u="sng" spc="-5">
                <a:solidFill>
                  <a:srgbClr val="0000FF"/>
                </a:solidFill>
                <a:uFill>
                  <a:solidFill>
                    <a:srgbClr val="0000FF"/>
                  </a:solidFill>
                </a:uFill>
                <a:latin typeface="Arial"/>
                <a:ea typeface="Arial"/>
                <a:cs typeface="Arial"/>
                <a:sym typeface="Arial"/>
                <a:hlinkClick r:id="rId6"/>
              </a:defRPr>
            </a:lvl1pPr>
          </a:lstStyle>
          <a:p>
            <a:pPr>
              <a:defRPr u="none">
                <a:solidFill>
                  <a:srgbClr val="000000"/>
                </a:solidFill>
                <a:uFillTx/>
              </a:defRPr>
            </a:pPr>
            <a:r>
              <a:rPr u="sng">
                <a:solidFill>
                  <a:srgbClr val="0000FF"/>
                </a:solidFill>
                <a:uFill>
                  <a:solidFill>
                    <a:srgbClr val="0000FF"/>
                  </a:solidFill>
                </a:uFill>
                <a:hlinkClick r:id="rId6"/>
              </a:rPr>
              <a:t>http://www.dietergalea.com/parallelism-concurrency/</a:t>
            </a:r>
          </a:p>
        </p:txBody>
      </p:sp>
      <p:sp>
        <p:nvSpPr>
          <p:cNvPr id="117" name="object 10"/>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object 2"/>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Concurrency vs</a:t>
            </a:r>
            <a:r>
              <a:rPr spc="0">
                <a:solidFill>
                  <a:srgbClr val="A80062"/>
                </a:solidFill>
              </a:rPr>
              <a:t> </a:t>
            </a:r>
            <a:r>
              <a:rPr>
                <a:solidFill>
                  <a:srgbClr val="A80062"/>
                </a:solidFill>
              </a:rPr>
              <a:t>Parallelism</a:t>
            </a:r>
          </a:p>
        </p:txBody>
      </p:sp>
      <p:sp>
        <p:nvSpPr>
          <p:cNvPr id="120" name="object 5"/>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21" name="object 3"/>
          <p:cNvSpPr txBox="1"/>
          <p:nvPr/>
        </p:nvSpPr>
        <p:spPr>
          <a:xfrm>
            <a:off x="7205853" y="5335828"/>
            <a:ext cx="3664585"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800" spc="-5">
                <a:latin typeface="Arial"/>
                <a:ea typeface="Arial"/>
                <a:cs typeface="Arial"/>
                <a:sym typeface="Arial"/>
              </a:defRPr>
            </a:pPr>
            <a:r>
              <a:t>http</a:t>
            </a:r>
            <a:r>
              <a:rPr u="sng">
                <a:solidFill>
                  <a:srgbClr val="0000FF"/>
                </a:solidFill>
                <a:uFill>
                  <a:solidFill>
                    <a:srgbClr val="0000FF"/>
                  </a:solidFill>
                </a:uFill>
                <a:hlinkClick r:id="rId2"/>
              </a:rPr>
              <a:t>s://www.geeksforgeeks.org/difference-between-concurrency-and-parallelism/</a:t>
            </a:r>
          </a:p>
        </p:txBody>
      </p:sp>
      <p:graphicFrame>
        <p:nvGraphicFramePr>
          <p:cNvPr id="122" name="object 4"/>
          <p:cNvGraphicFramePr/>
          <p:nvPr/>
        </p:nvGraphicFramePr>
        <p:xfrm>
          <a:off x="613002" y="1523746"/>
          <a:ext cx="9248140" cy="2490720"/>
        </p:xfrm>
        <a:graphic>
          <a:graphicData uri="http://schemas.openxmlformats.org/drawingml/2006/table">
            <a:tbl>
              <a:tblPr>
                <a:tableStyleId>{4C3C2611-4C71-4FC5-86AE-919BDF0F9419}</a:tableStyleId>
              </a:tblPr>
              <a:tblGrid>
                <a:gridCol w="4624070">
                  <a:extLst>
                    <a:ext uri="{9D8B030D-6E8A-4147-A177-3AD203B41FA5}">
                      <a16:colId xmlns:a16="http://schemas.microsoft.com/office/drawing/2014/main" val="20000"/>
                    </a:ext>
                  </a:extLst>
                </a:gridCol>
                <a:gridCol w="4624070">
                  <a:extLst>
                    <a:ext uri="{9D8B030D-6E8A-4147-A177-3AD203B41FA5}">
                      <a16:colId xmlns:a16="http://schemas.microsoft.com/office/drawing/2014/main" val="20001"/>
                    </a:ext>
                  </a:extLst>
                </a:gridCol>
              </a:tblGrid>
              <a:tr h="499362">
                <a:tc>
                  <a:txBody>
                    <a:bodyPr/>
                    <a:lstStyle/>
                    <a:p>
                      <a:pPr indent="0" algn="ctr">
                        <a:lnSpc>
                          <a:spcPct val="100000"/>
                        </a:lnSpc>
                        <a:spcBef>
                          <a:spcPts val="300"/>
                        </a:spcBef>
                        <a:defRPr sz="1800"/>
                      </a:pPr>
                      <a:r>
                        <a:rPr b="1" spc="-5">
                          <a:solidFill>
                            <a:srgbClr val="FFFFFF"/>
                          </a:solidFill>
                          <a:latin typeface="Arial"/>
                          <a:ea typeface="Arial"/>
                          <a:cs typeface="Arial"/>
                        </a:rPr>
                        <a:t>Concurrency</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gn="ctr">
                        <a:lnSpc>
                          <a:spcPct val="100000"/>
                        </a:lnSpc>
                        <a:spcBef>
                          <a:spcPts val="300"/>
                        </a:spcBef>
                        <a:defRPr sz="1800"/>
                      </a:pPr>
                      <a:r>
                        <a:rPr b="1" spc="-5">
                          <a:solidFill>
                            <a:srgbClr val="FFFFFF"/>
                          </a:solidFill>
                          <a:latin typeface="Arial"/>
                          <a:ea typeface="Arial"/>
                          <a:cs typeface="Arial"/>
                        </a:rPr>
                        <a:t>Parallelism</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518160">
                <a:tc>
                  <a:txBody>
                    <a:bodyPr/>
                    <a:lstStyle/>
                    <a:p>
                      <a:pPr indent="0" algn="ctr">
                        <a:lnSpc>
                          <a:spcPct val="100000"/>
                        </a:lnSpc>
                        <a:spcBef>
                          <a:spcPts val="300"/>
                        </a:spcBef>
                        <a:defRPr sz="1400" spc="-5">
                          <a:latin typeface="Arial"/>
                          <a:ea typeface="Arial"/>
                          <a:cs typeface="Arial"/>
                        </a:defRPr>
                      </a:pPr>
                      <a:r>
                        <a:t>Concurrency </a:t>
                      </a:r>
                      <a:r>
                        <a:rPr spc="5"/>
                        <a:t>is </a:t>
                      </a:r>
                      <a:r>
                        <a:t>the </a:t>
                      </a:r>
                      <a:r>
                        <a:rPr spc="0"/>
                        <a:t>task </a:t>
                      </a:r>
                      <a:r>
                        <a:t>of running and</a:t>
                      </a:r>
                      <a:r>
                        <a:rPr spc="-135"/>
                        <a:t> </a:t>
                      </a:r>
                      <a:r>
                        <a:rPr spc="-10"/>
                        <a:t>managing</a:t>
                      </a:r>
                    </a:p>
                    <a:p>
                      <a:pPr indent="0" algn="ctr">
                        <a:lnSpc>
                          <a:spcPct val="100000"/>
                        </a:lnSpc>
                        <a:defRPr sz="1400" spc="-5">
                          <a:latin typeface="Arial"/>
                          <a:ea typeface="Arial"/>
                          <a:cs typeface="Arial"/>
                        </a:defRPr>
                      </a:pPr>
                      <a:r>
                        <a:t>multiple computations </a:t>
                      </a:r>
                      <a:r>
                        <a:rPr spc="0"/>
                        <a:t>at </a:t>
                      </a:r>
                      <a:r>
                        <a:t>the same</a:t>
                      </a:r>
                      <a:r>
                        <a:rPr spc="-110"/>
                        <a:t> </a:t>
                      </a:r>
                      <a:r>
                        <a:t>time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ECCD3"/>
                    </a:solidFill>
                  </a:tcPr>
                </a:tc>
                <a:tc>
                  <a:txBody>
                    <a:bodyPr/>
                    <a:lstStyle/>
                    <a:p>
                      <a:pPr indent="0" algn="ctr">
                        <a:lnSpc>
                          <a:spcPct val="100000"/>
                        </a:lnSpc>
                        <a:spcBef>
                          <a:spcPts val="300"/>
                        </a:spcBef>
                        <a:defRPr sz="1400">
                          <a:latin typeface="Arial"/>
                          <a:ea typeface="Arial"/>
                          <a:cs typeface="Arial"/>
                        </a:defRPr>
                      </a:pPr>
                      <a:r>
                        <a:t>While </a:t>
                      </a:r>
                      <a:r>
                        <a:rPr spc="-5"/>
                        <a:t>parallelism </a:t>
                      </a:r>
                      <a:r>
                        <a:rPr spc="5"/>
                        <a:t>is </a:t>
                      </a:r>
                      <a:r>
                        <a:rPr spc="-5"/>
                        <a:t>the </a:t>
                      </a:r>
                      <a:r>
                        <a:t>task </a:t>
                      </a:r>
                      <a:r>
                        <a:rPr spc="-5"/>
                        <a:t>of running</a:t>
                      </a:r>
                      <a:r>
                        <a:rPr spc="-150"/>
                        <a:t> </a:t>
                      </a:r>
                      <a:r>
                        <a:rPr spc="-5"/>
                        <a:t>multiple</a:t>
                      </a:r>
                    </a:p>
                    <a:p>
                      <a:pPr indent="0" algn="ctr">
                        <a:lnSpc>
                          <a:spcPct val="100000"/>
                        </a:lnSpc>
                        <a:defRPr sz="1400" spc="-5">
                          <a:latin typeface="Arial"/>
                          <a:ea typeface="Arial"/>
                          <a:cs typeface="Arial"/>
                        </a:defRPr>
                      </a:pPr>
                      <a:r>
                        <a:t>computations</a:t>
                      </a:r>
                      <a:r>
                        <a:rPr spc="-45"/>
                        <a:t> </a:t>
                      </a:r>
                      <a:r>
                        <a:t>simultaneously</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ECCD3"/>
                    </a:solidFill>
                  </a:tcPr>
                </a:tc>
                <a:extLst>
                  <a:ext uri="{0D108BD9-81ED-4DB2-BD59-A6C34878D82A}">
                    <a16:rowId xmlns:a16="http://schemas.microsoft.com/office/drawing/2014/main" val="10001"/>
                  </a:ext>
                </a:extLst>
              </a:tr>
              <a:tr h="731519">
                <a:tc>
                  <a:txBody>
                    <a:bodyPr/>
                    <a:lstStyle/>
                    <a:p>
                      <a:pPr marR="172720" indent="178435" algn="ctr">
                        <a:lnSpc>
                          <a:spcPct val="100000"/>
                        </a:lnSpc>
                        <a:spcBef>
                          <a:spcPts val="300"/>
                        </a:spcBef>
                        <a:defRPr sz="1400" spc="-5">
                          <a:latin typeface="Arial"/>
                          <a:ea typeface="Arial"/>
                          <a:cs typeface="Arial"/>
                        </a:defRPr>
                      </a:pPr>
                      <a:r>
                        <a:t>Concurrency </a:t>
                      </a:r>
                      <a:r>
                        <a:rPr spc="5"/>
                        <a:t>is </a:t>
                      </a:r>
                      <a:r>
                        <a:t>achieved through the interleaving  operation of tasks on the </a:t>
                      </a:r>
                      <a:r>
                        <a:rPr spc="0"/>
                        <a:t>CPU </a:t>
                      </a:r>
                      <a:r>
                        <a:t>or </a:t>
                      </a:r>
                      <a:r>
                        <a:rPr spc="5"/>
                        <a:t>in </a:t>
                      </a:r>
                      <a:r>
                        <a:t>other words by</a:t>
                      </a:r>
                      <a:r>
                        <a:rPr spc="-165"/>
                        <a:t> </a:t>
                      </a:r>
                      <a:r>
                        <a:t>the  context</a:t>
                      </a:r>
                      <a:r>
                        <a:rPr spc="-45"/>
                        <a:t> </a:t>
                      </a:r>
                      <a:r>
                        <a:t>switching.</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tc>
                  <a:txBody>
                    <a:bodyPr/>
                    <a:lstStyle/>
                    <a:p>
                      <a:pPr indent="0" algn="ctr">
                        <a:lnSpc>
                          <a:spcPct val="100000"/>
                        </a:lnSpc>
                        <a:spcBef>
                          <a:spcPts val="300"/>
                        </a:spcBef>
                        <a:defRPr sz="1400">
                          <a:latin typeface="Arial"/>
                          <a:ea typeface="Arial"/>
                          <a:cs typeface="Arial"/>
                        </a:defRPr>
                      </a:pPr>
                      <a:r>
                        <a:t>While </a:t>
                      </a:r>
                      <a:r>
                        <a:rPr spc="5"/>
                        <a:t>it is </a:t>
                      </a:r>
                      <a:r>
                        <a:rPr spc="-5"/>
                        <a:t>achieved by through </a:t>
                      </a:r>
                      <a:r>
                        <a:t>multiple</a:t>
                      </a:r>
                      <a:r>
                        <a:rPr spc="-204"/>
                        <a:t> </a:t>
                      </a:r>
                      <a:r>
                        <a:t>CPUs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extLst>
                  <a:ext uri="{0D108BD9-81ED-4DB2-BD59-A6C34878D82A}">
                    <a16:rowId xmlns:a16="http://schemas.microsoft.com/office/drawing/2014/main" val="10002"/>
                  </a:ext>
                </a:extLst>
              </a:tr>
              <a:tr h="370840">
                <a:tc>
                  <a:txBody>
                    <a:bodyPr/>
                    <a:lstStyle/>
                    <a:p>
                      <a:pPr indent="0" algn="ctr">
                        <a:lnSpc>
                          <a:spcPct val="100000"/>
                        </a:lnSpc>
                        <a:spcBef>
                          <a:spcPts val="300"/>
                        </a:spcBef>
                        <a:defRPr sz="1400" spc="-5">
                          <a:latin typeface="Arial"/>
                          <a:ea typeface="Arial"/>
                          <a:cs typeface="Arial"/>
                        </a:defRPr>
                      </a:pPr>
                      <a:r>
                        <a:t>Concurrency </a:t>
                      </a:r>
                      <a:r>
                        <a:rPr spc="0"/>
                        <a:t>can </a:t>
                      </a:r>
                      <a:r>
                        <a:t>be done by </a:t>
                      </a:r>
                      <a:r>
                        <a:rPr spc="0"/>
                        <a:t>using a single</a:t>
                      </a:r>
                      <a:r>
                        <a:rPr spc="-180"/>
                        <a:t> </a:t>
                      </a:r>
                      <a:r>
                        <a:rPr spc="0"/>
                        <a:t>CPU</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ECCD3"/>
                    </a:solidFill>
                  </a:tcPr>
                </a:tc>
                <a:tc>
                  <a:txBody>
                    <a:bodyPr/>
                    <a:lstStyle/>
                    <a:p>
                      <a:pPr indent="1270" algn="ctr">
                        <a:lnSpc>
                          <a:spcPct val="100000"/>
                        </a:lnSpc>
                        <a:spcBef>
                          <a:spcPts val="300"/>
                        </a:spcBef>
                        <a:defRPr sz="1400">
                          <a:latin typeface="Arial"/>
                          <a:ea typeface="Arial"/>
                          <a:cs typeface="Arial"/>
                        </a:defRPr>
                      </a:pPr>
                      <a:r>
                        <a:t>Parallelism requires multiple</a:t>
                      </a:r>
                      <a:r>
                        <a:rPr spc="-150"/>
                        <a:t> </a:t>
                      </a:r>
                      <a:r>
                        <a:t>CPUs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ECCD3"/>
                    </a:solidFill>
                  </a:tcPr>
                </a:tc>
                <a:extLst>
                  <a:ext uri="{0D108BD9-81ED-4DB2-BD59-A6C34878D82A}">
                    <a16:rowId xmlns:a16="http://schemas.microsoft.com/office/drawing/2014/main" val="10003"/>
                  </a:ext>
                </a:extLst>
              </a:tr>
              <a:tr h="370839">
                <a:tc>
                  <a:txBody>
                    <a:bodyPr/>
                    <a:lstStyle/>
                    <a:p>
                      <a:pPr indent="0" algn="ctr">
                        <a:lnSpc>
                          <a:spcPct val="100000"/>
                        </a:lnSpc>
                        <a:spcBef>
                          <a:spcPts val="300"/>
                        </a:spcBef>
                        <a:defRPr sz="1400" spc="-5">
                          <a:latin typeface="Arial"/>
                          <a:ea typeface="Arial"/>
                          <a:cs typeface="Arial"/>
                        </a:defRPr>
                      </a:pPr>
                      <a:r>
                        <a:t>Concurrency deals </a:t>
                      </a:r>
                      <a:r>
                        <a:rPr spc="0"/>
                        <a:t>with </a:t>
                      </a:r>
                      <a:r>
                        <a:t>multiple tasks</a:t>
                      </a:r>
                      <a:r>
                        <a:rPr spc="-145"/>
                        <a:t> </a:t>
                      </a:r>
                      <a:r>
                        <a:rPr spc="-10"/>
                        <a:t>simultaneously.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tc>
                  <a:txBody>
                    <a:bodyPr/>
                    <a:lstStyle/>
                    <a:p>
                      <a:pPr indent="1270" algn="ctr">
                        <a:lnSpc>
                          <a:spcPct val="100000"/>
                        </a:lnSpc>
                        <a:spcBef>
                          <a:spcPts val="300"/>
                        </a:spcBef>
                        <a:defRPr sz="1400">
                          <a:latin typeface="Arial"/>
                          <a:ea typeface="Arial"/>
                          <a:cs typeface="Arial"/>
                        </a:defRPr>
                      </a:pPr>
                      <a:r>
                        <a:t>Parallelism </a:t>
                      </a:r>
                      <a:r>
                        <a:rPr spc="-5"/>
                        <a:t>does </a:t>
                      </a:r>
                      <a:r>
                        <a:t>multiple </a:t>
                      </a:r>
                      <a:r>
                        <a:rPr spc="-5"/>
                        <a:t>things</a:t>
                      </a:r>
                      <a:r>
                        <a:rPr spc="-125"/>
                        <a:t> </a:t>
                      </a:r>
                      <a:r>
                        <a:rPr spc="-5"/>
                        <a:t>simultaneously</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object 2"/>
          <p:cNvSpPr txBox="1">
            <a:spLocks noGrp="1"/>
          </p:cNvSpPr>
          <p:nvPr>
            <p:ph type="title"/>
          </p:nvPr>
        </p:nvSpPr>
        <p:spPr>
          <a:xfrm>
            <a:off x="246683" y="190245"/>
            <a:ext cx="3223897" cy="452121"/>
          </a:xfrm>
          <a:prstGeom prst="rect">
            <a:avLst/>
          </a:prstGeom>
        </p:spPr>
        <p:txBody>
          <a:bodyPr/>
          <a:lstStyle>
            <a:lvl1pPr indent="12700">
              <a:defRPr spc="-100"/>
            </a:lvl1pPr>
          </a:lstStyle>
          <a:p>
            <a:r>
              <a:t>Need for Parallelism</a:t>
            </a:r>
          </a:p>
        </p:txBody>
      </p:sp>
      <p:grpSp>
        <p:nvGrpSpPr>
          <p:cNvPr id="127" name="object 3"/>
          <p:cNvGrpSpPr/>
          <p:nvPr/>
        </p:nvGrpSpPr>
        <p:grpSpPr>
          <a:xfrm>
            <a:off x="175252" y="752831"/>
            <a:ext cx="3947938" cy="1236775"/>
            <a:chOff x="0" y="0"/>
            <a:chExt cx="3947936" cy="1236774"/>
          </a:xfrm>
        </p:grpSpPr>
        <p:sp>
          <p:nvSpPr>
            <p:cNvPr id="125" name="object 4"/>
            <p:cNvSpPr/>
            <p:nvPr/>
          </p:nvSpPr>
          <p:spPr>
            <a:xfrm>
              <a:off x="0" y="0"/>
              <a:ext cx="3947937" cy="1236775"/>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126" name="object 5"/>
            <p:cNvSpPr/>
            <p:nvPr/>
          </p:nvSpPr>
          <p:spPr>
            <a:xfrm>
              <a:off x="51823" y="51840"/>
              <a:ext cx="3846577" cy="1135381"/>
            </a:xfrm>
            <a:prstGeom prst="rect">
              <a:avLst/>
            </a:prstGeom>
            <a:solidFill>
              <a:srgbClr val="EAE4EE"/>
            </a:solidFill>
            <a:ln w="12700" cap="flat">
              <a:noFill/>
              <a:miter lim="400000"/>
            </a:ln>
            <a:effectLst/>
          </p:spPr>
          <p:txBody>
            <a:bodyPr wrap="square" lIns="45719" tIns="45719" rIns="45719" bIns="45719" numCol="1" anchor="t">
              <a:noAutofit/>
            </a:bodyPr>
            <a:lstStyle/>
            <a:p>
              <a:endParaRPr/>
            </a:p>
          </p:txBody>
        </p:sp>
      </p:grpSp>
      <p:sp>
        <p:nvSpPr>
          <p:cNvPr id="128" name="object 6"/>
          <p:cNvSpPr txBox="1"/>
          <p:nvPr/>
        </p:nvSpPr>
        <p:spPr>
          <a:xfrm>
            <a:off x="227074" y="804671"/>
            <a:ext cx="3846831" cy="821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pc="-5">
                <a:latin typeface="Arial"/>
                <a:ea typeface="Arial"/>
                <a:cs typeface="Arial"/>
                <a:sym typeface="Arial"/>
              </a:defRPr>
            </a:pPr>
            <a:r>
              <a:t>Save time and</a:t>
            </a:r>
            <a:r>
              <a:rPr spc="0"/>
              <a:t> </a:t>
            </a:r>
            <a:r>
              <a:rPr spc="-10"/>
              <a:t>Money!</a:t>
            </a:r>
          </a:p>
          <a:p>
            <a:pPr marL="44450" indent="-45719">
              <a:spcBef>
                <a:spcPts val="100"/>
              </a:spcBef>
              <a:buSzPct val="90000"/>
              <a:buChar char="•"/>
              <a:tabLst>
                <a:tab pos="38100" algn="l"/>
              </a:tabLst>
              <a:defRPr sz="1000" spc="-4">
                <a:latin typeface="Arial"/>
                <a:ea typeface="Arial"/>
                <a:cs typeface="Arial"/>
                <a:sym typeface="Arial"/>
              </a:defRPr>
            </a:pPr>
            <a:r>
              <a:t>In </a:t>
            </a:r>
            <a:r>
              <a:rPr spc="-9"/>
              <a:t>theory, throwing </a:t>
            </a:r>
            <a:r>
              <a:rPr spc="0"/>
              <a:t>more </a:t>
            </a:r>
            <a:r>
              <a:t>resources at a task </a:t>
            </a:r>
            <a:r>
              <a:rPr spc="-9"/>
              <a:t>will </a:t>
            </a:r>
            <a:r>
              <a:t>shorten its time</a:t>
            </a:r>
            <a:r>
              <a:rPr spc="30"/>
              <a:t> </a:t>
            </a:r>
            <a:r>
              <a:t>to</a:t>
            </a:r>
          </a:p>
          <a:p>
            <a:pPr>
              <a:defRPr sz="1000" spc="-4">
                <a:latin typeface="Arial"/>
                <a:ea typeface="Arial"/>
                <a:cs typeface="Arial"/>
                <a:sym typeface="Arial"/>
              </a:defRPr>
            </a:pPr>
            <a:r>
              <a:t>completion, </a:t>
            </a:r>
            <a:r>
              <a:rPr spc="-9"/>
              <a:t>with </a:t>
            </a:r>
            <a:r>
              <a:t>potential cost</a:t>
            </a:r>
            <a:r>
              <a:rPr spc="-9"/>
              <a:t> </a:t>
            </a:r>
            <a:r>
              <a:t>savings.</a:t>
            </a:r>
          </a:p>
          <a:p>
            <a:pPr marR="716915">
              <a:buSzPct val="90000"/>
              <a:buChar char="•"/>
              <a:tabLst>
                <a:tab pos="38100" algn="l"/>
              </a:tabLst>
              <a:defRPr sz="1000" spc="-4">
                <a:latin typeface="Arial"/>
                <a:ea typeface="Arial"/>
                <a:cs typeface="Arial"/>
                <a:sym typeface="Arial"/>
              </a:defRPr>
            </a:pPr>
            <a:r>
              <a:t>Parallel computers can be built </a:t>
            </a:r>
            <a:r>
              <a:rPr spc="0"/>
              <a:t>from </a:t>
            </a:r>
            <a:r>
              <a:t>cheap, commodity  components.</a:t>
            </a:r>
          </a:p>
        </p:txBody>
      </p:sp>
      <p:grpSp>
        <p:nvGrpSpPr>
          <p:cNvPr id="131" name="object 7"/>
          <p:cNvGrpSpPr/>
          <p:nvPr/>
        </p:nvGrpSpPr>
        <p:grpSpPr>
          <a:xfrm>
            <a:off x="6766551" y="739133"/>
            <a:ext cx="3964704" cy="1265693"/>
            <a:chOff x="0" y="0"/>
            <a:chExt cx="3964702" cy="1265692"/>
          </a:xfrm>
        </p:grpSpPr>
        <p:sp>
          <p:nvSpPr>
            <p:cNvPr id="129" name="object 8"/>
            <p:cNvSpPr/>
            <p:nvPr/>
          </p:nvSpPr>
          <p:spPr>
            <a:xfrm>
              <a:off x="0" y="0"/>
              <a:ext cx="3964703" cy="1265693"/>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30" name="object 9"/>
            <p:cNvSpPr/>
            <p:nvPr/>
          </p:nvSpPr>
          <p:spPr>
            <a:xfrm>
              <a:off x="56396" y="56394"/>
              <a:ext cx="3854198" cy="1155192"/>
            </a:xfrm>
            <a:prstGeom prst="rect">
              <a:avLst/>
            </a:prstGeom>
            <a:solidFill>
              <a:srgbClr val="F6E0EE"/>
            </a:solidFill>
            <a:ln w="12700" cap="flat">
              <a:noFill/>
              <a:miter lim="400000"/>
            </a:ln>
            <a:effectLst/>
          </p:spPr>
          <p:txBody>
            <a:bodyPr wrap="square" lIns="45719" tIns="45719" rIns="45719" bIns="45719" numCol="1" anchor="t">
              <a:noAutofit/>
            </a:bodyPr>
            <a:lstStyle/>
            <a:p>
              <a:endParaRPr/>
            </a:p>
          </p:txBody>
        </p:sp>
      </p:grpSp>
      <p:sp>
        <p:nvSpPr>
          <p:cNvPr id="132" name="object 10"/>
          <p:cNvSpPr txBox="1"/>
          <p:nvPr/>
        </p:nvSpPr>
        <p:spPr>
          <a:xfrm>
            <a:off x="6822947" y="795527"/>
            <a:ext cx="3854451" cy="961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635">
              <a:lnSpc>
                <a:spcPts val="2100"/>
              </a:lnSpc>
              <a:defRPr spc="-5">
                <a:latin typeface="Arial"/>
                <a:ea typeface="Arial"/>
                <a:cs typeface="Arial"/>
                <a:sym typeface="Arial"/>
              </a:defRPr>
            </a:pPr>
            <a:r>
              <a:t>Solve </a:t>
            </a:r>
            <a:r>
              <a:rPr spc="-10"/>
              <a:t>Larger </a:t>
            </a:r>
            <a:r>
              <a:t>and Complex</a:t>
            </a:r>
            <a:r>
              <a:rPr spc="5"/>
              <a:t> </a:t>
            </a:r>
            <a:r>
              <a:rPr spc="0"/>
              <a:t>problem</a:t>
            </a:r>
          </a:p>
          <a:p>
            <a:pPr marL="172720" indent="-172720">
              <a:buSzPct val="100000"/>
              <a:buChar char="•"/>
              <a:tabLst>
                <a:tab pos="165100" algn="l"/>
                <a:tab pos="165100" algn="l"/>
              </a:tabLst>
              <a:defRPr sz="1000" spc="-4">
                <a:latin typeface="Arial"/>
                <a:ea typeface="Arial"/>
                <a:cs typeface="Arial"/>
                <a:sym typeface="Arial"/>
              </a:defRPr>
            </a:pPr>
            <a:r>
              <a:t>Large and/or complex problems are impractical to </a:t>
            </a:r>
            <a:r>
              <a:rPr spc="-9"/>
              <a:t>solve </a:t>
            </a:r>
            <a:r>
              <a:t>on</a:t>
            </a:r>
            <a:r>
              <a:rPr spc="-55"/>
              <a:t> </a:t>
            </a:r>
            <a:r>
              <a:t>a</a:t>
            </a:r>
          </a:p>
          <a:p>
            <a:pPr indent="172720">
              <a:defRPr sz="1000" spc="-4">
                <a:latin typeface="Arial"/>
                <a:ea typeface="Arial"/>
                <a:cs typeface="Arial"/>
                <a:sym typeface="Arial"/>
              </a:defRPr>
            </a:pPr>
            <a:r>
              <a:t>single</a:t>
            </a:r>
            <a:r>
              <a:rPr spc="0"/>
              <a:t> </a:t>
            </a:r>
            <a:r>
              <a:t>computer</a:t>
            </a:r>
          </a:p>
          <a:p>
            <a:pPr marL="172720" indent="-172720">
              <a:buSzPct val="100000"/>
              <a:buChar char="•"/>
              <a:tabLst>
                <a:tab pos="165100" algn="l"/>
                <a:tab pos="165100" algn="l"/>
              </a:tabLst>
              <a:defRPr sz="1000" spc="-4">
                <a:latin typeface="Arial"/>
                <a:ea typeface="Arial"/>
                <a:cs typeface="Arial"/>
                <a:sym typeface="Arial"/>
              </a:defRPr>
            </a:pPr>
            <a:r>
              <a:t>Grand challenge problems </a:t>
            </a:r>
            <a:r>
              <a:rPr spc="-9"/>
              <a:t>with </a:t>
            </a:r>
            <a:r>
              <a:t>high processing requirements</a:t>
            </a:r>
          </a:p>
          <a:p>
            <a:pPr marL="172720" marR="665480" indent="-172720">
              <a:buSzPct val="100000"/>
              <a:buChar char="•"/>
              <a:tabLst>
                <a:tab pos="165100" algn="l"/>
                <a:tab pos="165100" algn="l"/>
              </a:tabLst>
              <a:defRPr sz="1000" spc="-4">
                <a:latin typeface="Arial"/>
                <a:ea typeface="Arial"/>
                <a:cs typeface="Arial"/>
                <a:sym typeface="Arial"/>
              </a:defRPr>
            </a:pPr>
            <a:r>
              <a:t>Web search engines/databases processing </a:t>
            </a:r>
            <a:r>
              <a:rPr spc="-9"/>
              <a:t>millions of  transactions </a:t>
            </a:r>
            <a:r>
              <a:rPr spc="0"/>
              <a:t>every</a:t>
            </a:r>
            <a:r>
              <a:rPr spc="4"/>
              <a:t> </a:t>
            </a:r>
            <a:r>
              <a:rPr spc="-9"/>
              <a:t>second</a:t>
            </a:r>
          </a:p>
        </p:txBody>
      </p:sp>
      <p:sp>
        <p:nvSpPr>
          <p:cNvPr id="133" name="object 11"/>
          <p:cNvSpPr/>
          <p:nvPr/>
        </p:nvSpPr>
        <p:spPr>
          <a:xfrm>
            <a:off x="6658334" y="4000487"/>
            <a:ext cx="4032566" cy="1205506"/>
          </a:xfrm>
          <a:prstGeom prst="rect">
            <a:avLst/>
          </a:prstGeom>
          <a:blipFill>
            <a:blip r:embed="rId4"/>
            <a:stretch>
              <a:fillRect/>
            </a:stretch>
          </a:blipFill>
          <a:ln w="12700">
            <a:miter lim="400000"/>
          </a:ln>
        </p:spPr>
        <p:txBody>
          <a:bodyPr lIns="45719" rIns="45719"/>
          <a:lstStyle/>
          <a:p>
            <a:endParaRPr/>
          </a:p>
        </p:txBody>
      </p:sp>
      <p:sp>
        <p:nvSpPr>
          <p:cNvPr id="134" name="object 12"/>
          <p:cNvSpPr txBox="1"/>
          <p:nvPr/>
        </p:nvSpPr>
        <p:spPr>
          <a:xfrm>
            <a:off x="6754368" y="4096510"/>
            <a:ext cx="3854451" cy="808647"/>
          </a:xfrm>
          <a:prstGeom prst="rect">
            <a:avLst/>
          </a:prstGeom>
          <a:solidFill>
            <a:srgbClr val="33CCC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100"/>
              </a:lnSpc>
              <a:defRPr spc="-5">
                <a:latin typeface="Arial"/>
                <a:ea typeface="Arial"/>
                <a:cs typeface="Arial"/>
                <a:sym typeface="Arial"/>
              </a:defRPr>
            </a:pPr>
            <a:r>
              <a:t>Taking </a:t>
            </a:r>
            <a:r>
              <a:rPr spc="-10"/>
              <a:t>advantage </a:t>
            </a:r>
            <a:r>
              <a:t>of</a:t>
            </a:r>
            <a:r>
              <a:rPr spc="15"/>
              <a:t> </a:t>
            </a:r>
            <a:r>
              <a:t>non-local</a:t>
            </a:r>
          </a:p>
          <a:p>
            <a:pPr>
              <a:defRPr spc="-5">
                <a:latin typeface="Arial"/>
                <a:ea typeface="Arial"/>
                <a:cs typeface="Arial"/>
                <a:sym typeface="Arial"/>
              </a:defRPr>
            </a:pPr>
            <a:r>
              <a:t>resources</a:t>
            </a:r>
          </a:p>
          <a:p>
            <a:pPr marL="172085" marR="74294" indent="-172720">
              <a:buSzPct val="100000"/>
              <a:buChar char="•"/>
              <a:tabLst>
                <a:tab pos="165100" algn="l"/>
                <a:tab pos="165100" algn="l"/>
              </a:tabLst>
              <a:defRPr sz="1000" spc="-4">
                <a:latin typeface="Arial"/>
                <a:ea typeface="Arial"/>
                <a:cs typeface="Arial"/>
                <a:sym typeface="Arial"/>
              </a:defRPr>
            </a:pPr>
            <a:r>
              <a:t>Using </a:t>
            </a:r>
            <a:r>
              <a:rPr spc="-9"/>
              <a:t>compute </a:t>
            </a:r>
            <a:r>
              <a:t>resources </a:t>
            </a:r>
            <a:r>
              <a:rPr spc="-9"/>
              <a:t>on </a:t>
            </a:r>
            <a:r>
              <a:t>a wide area </a:t>
            </a:r>
            <a:r>
              <a:rPr spc="-9"/>
              <a:t>network, </a:t>
            </a:r>
            <a:r>
              <a:rPr spc="-15"/>
              <a:t>or </a:t>
            </a:r>
            <a:r>
              <a:rPr spc="0"/>
              <a:t>even </a:t>
            </a:r>
            <a:r>
              <a:rPr spc="-15"/>
              <a:t>the  </a:t>
            </a:r>
            <a:r>
              <a:t>Internet when </a:t>
            </a:r>
            <a:r>
              <a:rPr spc="-9"/>
              <a:t>local compute </a:t>
            </a:r>
            <a:r>
              <a:t>resources </a:t>
            </a:r>
            <a:r>
              <a:rPr spc="-9"/>
              <a:t>are scarce or</a:t>
            </a:r>
            <a:r>
              <a:rPr spc="15"/>
              <a:t> </a:t>
            </a:r>
            <a:r>
              <a:rPr spc="-9"/>
              <a:t>insufficient.</a:t>
            </a:r>
          </a:p>
        </p:txBody>
      </p:sp>
      <p:sp>
        <p:nvSpPr>
          <p:cNvPr id="135" name="object 13"/>
          <p:cNvSpPr/>
          <p:nvPr/>
        </p:nvSpPr>
        <p:spPr>
          <a:xfrm>
            <a:off x="163046" y="3873970"/>
            <a:ext cx="4032567" cy="1429627"/>
          </a:xfrm>
          <a:prstGeom prst="rect">
            <a:avLst/>
          </a:prstGeom>
          <a:blipFill>
            <a:blip r:embed="rId5"/>
            <a:stretch>
              <a:fillRect/>
            </a:stretch>
          </a:blipFill>
          <a:ln w="12700">
            <a:miter lim="400000"/>
          </a:ln>
        </p:spPr>
        <p:txBody>
          <a:bodyPr lIns="45719" rIns="45719"/>
          <a:lstStyle/>
          <a:p>
            <a:endParaRPr/>
          </a:p>
        </p:txBody>
      </p:sp>
      <p:sp>
        <p:nvSpPr>
          <p:cNvPr id="136" name="object 14"/>
          <p:cNvSpPr txBox="1"/>
          <p:nvPr/>
        </p:nvSpPr>
        <p:spPr>
          <a:xfrm>
            <a:off x="259079" y="3970020"/>
            <a:ext cx="3854451" cy="1088046"/>
          </a:xfrm>
          <a:prstGeom prst="rect">
            <a:avLst/>
          </a:prstGeom>
          <a:solidFill>
            <a:srgbClr val="00CC9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836294">
              <a:lnSpc>
                <a:spcPts val="2100"/>
              </a:lnSpc>
              <a:defRPr>
                <a:latin typeface="Arial"/>
                <a:ea typeface="Arial"/>
                <a:cs typeface="Arial"/>
                <a:sym typeface="Arial"/>
              </a:defRPr>
            </a:pPr>
            <a:r>
              <a:t>Make </a:t>
            </a:r>
            <a:r>
              <a:rPr spc="-5"/>
              <a:t>better </a:t>
            </a:r>
            <a:r>
              <a:rPr spc="5"/>
              <a:t>use </a:t>
            </a:r>
            <a:r>
              <a:rPr spc="-5"/>
              <a:t>of</a:t>
            </a:r>
            <a:r>
              <a:rPr spc="-114"/>
              <a:t> </a:t>
            </a:r>
            <a:r>
              <a:rPr spc="-5"/>
              <a:t>underlying  multicore</a:t>
            </a:r>
            <a:r>
              <a:rPr spc="-10"/>
              <a:t> </a:t>
            </a:r>
            <a:r>
              <a:rPr spc="-5"/>
              <a:t>hardware</a:t>
            </a:r>
          </a:p>
          <a:p>
            <a:pPr marL="172085" indent="-172720">
              <a:lnSpc>
                <a:spcPts val="1100"/>
              </a:lnSpc>
              <a:buSzPct val="100000"/>
              <a:buChar char="•"/>
              <a:tabLst>
                <a:tab pos="165100" algn="l"/>
                <a:tab pos="165100" algn="l"/>
              </a:tabLst>
              <a:defRPr sz="1000" spc="-4">
                <a:latin typeface="Arial"/>
                <a:ea typeface="Arial"/>
                <a:cs typeface="Arial"/>
                <a:sym typeface="Arial"/>
              </a:defRPr>
            </a:pPr>
            <a:r>
              <a:t>Parallel </a:t>
            </a:r>
            <a:r>
              <a:rPr spc="-9"/>
              <a:t>software is specifically </a:t>
            </a:r>
            <a:r>
              <a:t>intended </a:t>
            </a:r>
            <a:r>
              <a:rPr spc="-15"/>
              <a:t>for </a:t>
            </a:r>
            <a:r>
              <a:t>parallel hardware</a:t>
            </a:r>
            <a:r>
              <a:rPr spc="30"/>
              <a:t> </a:t>
            </a:r>
            <a:r>
              <a:rPr spc="-9"/>
              <a:t>with</a:t>
            </a:r>
          </a:p>
          <a:p>
            <a:pPr indent="172085">
              <a:defRPr sz="1000" spc="-9">
                <a:latin typeface="Arial"/>
                <a:ea typeface="Arial"/>
                <a:cs typeface="Arial"/>
                <a:sym typeface="Arial"/>
              </a:defRPr>
            </a:pPr>
            <a:r>
              <a:t>multiple </a:t>
            </a:r>
            <a:r>
              <a:rPr spc="-4"/>
              <a:t>cores, threads,</a:t>
            </a:r>
            <a:r>
              <a:rPr spc="4"/>
              <a:t> </a:t>
            </a:r>
            <a:r>
              <a:t>etc</a:t>
            </a:r>
          </a:p>
          <a:p>
            <a:pPr marL="172085" marR="17145" indent="-172720">
              <a:buSzPct val="100000"/>
              <a:buChar char="•"/>
              <a:tabLst>
                <a:tab pos="165100" algn="l"/>
                <a:tab pos="165100" algn="l"/>
              </a:tabLst>
              <a:defRPr sz="1000" spc="-4">
                <a:latin typeface="Arial"/>
                <a:ea typeface="Arial"/>
                <a:cs typeface="Arial"/>
                <a:sym typeface="Arial"/>
              </a:defRPr>
            </a:pPr>
            <a:r>
              <a:t>In </a:t>
            </a:r>
            <a:r>
              <a:rPr spc="-9"/>
              <a:t>most </a:t>
            </a:r>
            <a:r>
              <a:t>cases, serial </a:t>
            </a:r>
            <a:r>
              <a:rPr spc="-9"/>
              <a:t>programs </a:t>
            </a:r>
            <a:r>
              <a:t>run </a:t>
            </a:r>
            <a:r>
              <a:rPr spc="-15"/>
              <a:t>on </a:t>
            </a:r>
            <a:r>
              <a:t>modern </a:t>
            </a:r>
            <a:r>
              <a:rPr spc="-9"/>
              <a:t>computers </a:t>
            </a:r>
            <a:r>
              <a:t>"waste"  </a:t>
            </a:r>
            <a:r>
              <a:rPr spc="-9"/>
              <a:t>potential computing</a:t>
            </a:r>
            <a:r>
              <a:rPr spc="30"/>
              <a:t> </a:t>
            </a:r>
            <a:r>
              <a:t>power</a:t>
            </a:r>
          </a:p>
        </p:txBody>
      </p:sp>
      <p:sp>
        <p:nvSpPr>
          <p:cNvPr id="137" name="object 15"/>
          <p:cNvSpPr txBox="1"/>
          <p:nvPr/>
        </p:nvSpPr>
        <p:spPr>
          <a:xfrm>
            <a:off x="8173339" y="5488837"/>
            <a:ext cx="266001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800" spc="-5">
                <a:latin typeface="Arial"/>
                <a:ea typeface="Arial"/>
                <a:cs typeface="Arial"/>
                <a:sym typeface="Arial"/>
              </a:defRPr>
            </a:lvl1pPr>
          </a:lstStyle>
          <a:p>
            <a:r>
              <a:t>https://computing.llnl.gov/tutorials/parallel_comp/#Abstract</a:t>
            </a:r>
          </a:p>
        </p:txBody>
      </p:sp>
      <p:sp>
        <p:nvSpPr>
          <p:cNvPr id="138" name="object 16"/>
          <p:cNvSpPr/>
          <p:nvPr/>
        </p:nvSpPr>
        <p:spPr>
          <a:xfrm>
            <a:off x="3290314" y="1879092"/>
            <a:ext cx="3860293" cy="2036063"/>
          </a:xfrm>
          <a:prstGeom prst="rect">
            <a:avLst/>
          </a:prstGeom>
          <a:blipFill>
            <a:blip r:embed="rId6"/>
            <a:stretch>
              <a:fillRect/>
            </a:stretch>
          </a:blipFill>
          <a:ln w="12700">
            <a:miter lim="400000"/>
          </a:ln>
        </p:spPr>
        <p:txBody>
          <a:bodyPr lIns="45719" rIns="45719"/>
          <a:lstStyle/>
          <a:p>
            <a:endParaRPr/>
          </a:p>
        </p:txBody>
      </p:sp>
      <p:sp>
        <p:nvSpPr>
          <p:cNvPr id="139" name="object 17"/>
          <p:cNvSpPr txBox="1"/>
          <p:nvPr/>
        </p:nvSpPr>
        <p:spPr>
          <a:xfrm>
            <a:off x="4922265" y="3984369"/>
            <a:ext cx="43561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700" spc="-5">
                <a:latin typeface="Arial"/>
                <a:ea typeface="Arial"/>
                <a:cs typeface="Arial"/>
                <a:sym typeface="Arial"/>
              </a:defRPr>
            </a:pPr>
            <a:r>
              <a:rPr u="sng">
                <a:solidFill>
                  <a:srgbClr val="0000FF"/>
                </a:solidFill>
                <a:uFill>
                  <a:solidFill>
                    <a:srgbClr val="0000FF"/>
                  </a:solidFill>
                </a:uFill>
                <a:hlinkClick r:id="rId7"/>
              </a:rPr>
              <a:t>Pic</a:t>
            </a:r>
            <a:r>
              <a:rPr u="sng" spc="-55">
                <a:solidFill>
                  <a:srgbClr val="0000FF"/>
                </a:solidFill>
                <a:uFill>
                  <a:solidFill>
                    <a:srgbClr val="0000FF"/>
                  </a:solidFill>
                </a:uFill>
                <a:hlinkClick r:id="rId7"/>
              </a:rPr>
              <a:t> </a:t>
            </a:r>
            <a:r>
              <a:rPr u="sng" spc="-10">
                <a:solidFill>
                  <a:srgbClr val="0000FF"/>
                </a:solidFill>
                <a:uFill>
                  <a:solidFill>
                    <a:srgbClr val="0000FF"/>
                  </a:solidFill>
                </a:uFill>
                <a:hlinkClick r:id="rId7"/>
              </a:rPr>
              <a:t>source</a:t>
            </a:r>
          </a:p>
        </p:txBody>
      </p:sp>
      <p:sp>
        <p:nvSpPr>
          <p:cNvPr id="140" name="object 18"/>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object 2"/>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Types of</a:t>
            </a:r>
            <a:r>
              <a:rPr spc="0">
                <a:solidFill>
                  <a:srgbClr val="A80062"/>
                </a:solidFill>
              </a:rPr>
              <a:t> </a:t>
            </a:r>
            <a:r>
              <a:rPr>
                <a:solidFill>
                  <a:srgbClr val="A80062"/>
                </a:solidFill>
              </a:rPr>
              <a:t>Parallelism</a:t>
            </a:r>
          </a:p>
        </p:txBody>
      </p:sp>
      <p:graphicFrame>
        <p:nvGraphicFramePr>
          <p:cNvPr id="143" name="object 3"/>
          <p:cNvGraphicFramePr/>
          <p:nvPr/>
        </p:nvGraphicFramePr>
        <p:xfrm>
          <a:off x="617219" y="1284732"/>
          <a:ext cx="9127490" cy="3473195"/>
        </p:xfrm>
        <a:graphic>
          <a:graphicData uri="http://schemas.openxmlformats.org/drawingml/2006/table">
            <a:tbl>
              <a:tblPr>
                <a:tableStyleId>{4C3C2611-4C71-4FC5-86AE-919BDF0F9419}</a:tableStyleId>
              </a:tblPr>
              <a:tblGrid>
                <a:gridCol w="4564380">
                  <a:extLst>
                    <a:ext uri="{9D8B030D-6E8A-4147-A177-3AD203B41FA5}">
                      <a16:colId xmlns:a16="http://schemas.microsoft.com/office/drawing/2014/main" val="20000"/>
                    </a:ext>
                  </a:extLst>
                </a:gridCol>
                <a:gridCol w="4563110">
                  <a:extLst>
                    <a:ext uri="{9D8B030D-6E8A-4147-A177-3AD203B41FA5}">
                      <a16:colId xmlns:a16="http://schemas.microsoft.com/office/drawing/2014/main" val="20001"/>
                    </a:ext>
                  </a:extLst>
                </a:gridCol>
              </a:tblGrid>
              <a:tr h="1737360">
                <a:tc>
                  <a:txBody>
                    <a:bodyPr/>
                    <a:lstStyle/>
                    <a:p>
                      <a:pPr indent="0">
                        <a:lnSpc>
                          <a:spcPts val="2000"/>
                        </a:lnSpc>
                        <a:defRPr sz="1800">
                          <a:latin typeface="Arial"/>
                          <a:ea typeface="Arial"/>
                          <a:cs typeface="Arial"/>
                        </a:defRPr>
                      </a:pPr>
                      <a:r>
                        <a:t>Bit </a:t>
                      </a:r>
                      <a:r>
                        <a:rPr spc="-5"/>
                        <a:t>level</a:t>
                      </a:r>
                      <a:r>
                        <a:rPr spc="-30"/>
                        <a:t> </a:t>
                      </a:r>
                      <a:r>
                        <a:rPr spc="-5"/>
                        <a:t>Parallelism</a:t>
                      </a:r>
                    </a:p>
                    <a:p>
                      <a:pPr marL="172720" indent="-173354">
                        <a:lnSpc>
                          <a:spcPct val="100000"/>
                        </a:lnSpc>
                        <a:spcBef>
                          <a:spcPts val="600"/>
                        </a:spcBef>
                        <a:buSzPct val="100000"/>
                        <a:buChar char="•"/>
                        <a:tabLst>
                          <a:tab pos="165100" algn="l"/>
                        </a:tabLst>
                        <a:defRPr sz="1300" spc="-5">
                          <a:latin typeface="Arial"/>
                          <a:ea typeface="Arial"/>
                          <a:cs typeface="Arial"/>
                        </a:defRPr>
                      </a:pPr>
                      <a:r>
                        <a:t>Bit-level parallelism is a </a:t>
                      </a:r>
                      <a:r>
                        <a:rPr spc="0"/>
                        <a:t>form of </a:t>
                      </a:r>
                      <a:r>
                        <a:t>parallel computing </a:t>
                      </a:r>
                      <a:r>
                        <a:rPr spc="-10"/>
                        <a:t>which</a:t>
                      </a:r>
                      <a:r>
                        <a:rPr spc="110"/>
                        <a:t> </a:t>
                      </a:r>
                      <a:r>
                        <a:rPr spc="-10"/>
                        <a:t>is</a:t>
                      </a:r>
                    </a:p>
                    <a:p>
                      <a:pPr indent="172720">
                        <a:lnSpc>
                          <a:spcPct val="100000"/>
                        </a:lnSpc>
                        <a:defRPr sz="1300" spc="-5">
                          <a:latin typeface="Arial"/>
                          <a:ea typeface="Arial"/>
                          <a:cs typeface="Arial"/>
                        </a:defRPr>
                      </a:pPr>
                      <a:r>
                        <a:t>based </a:t>
                      </a:r>
                      <a:r>
                        <a:rPr spc="0"/>
                        <a:t>on </a:t>
                      </a:r>
                      <a:r>
                        <a:rPr spc="-10"/>
                        <a:t>increasing </a:t>
                      </a:r>
                      <a:r>
                        <a:t>processor word</a:t>
                      </a:r>
                      <a:r>
                        <a:rPr spc="55"/>
                        <a:t> </a:t>
                      </a:r>
                      <a:r>
                        <a:t>size</a:t>
                      </a:r>
                    </a:p>
                    <a:p>
                      <a:pPr marL="172720" marR="17145" indent="-172720">
                        <a:lnSpc>
                          <a:spcPct val="100000"/>
                        </a:lnSpc>
                        <a:spcBef>
                          <a:spcPts val="400"/>
                        </a:spcBef>
                        <a:buSzPct val="100000"/>
                        <a:buChar char="•"/>
                        <a:tabLst>
                          <a:tab pos="165100" algn="l"/>
                        </a:tabLst>
                        <a:defRPr sz="1300" spc="-10">
                          <a:latin typeface="Arial"/>
                          <a:ea typeface="Arial"/>
                          <a:cs typeface="Arial"/>
                        </a:defRPr>
                      </a:pPr>
                      <a:r>
                        <a:t>Increasing </a:t>
                      </a:r>
                      <a:r>
                        <a:rPr spc="-5"/>
                        <a:t>the word size reduces the number </a:t>
                      </a:r>
                      <a:r>
                        <a:rPr spc="0"/>
                        <a:t>of </a:t>
                      </a:r>
                      <a:r>
                        <a:t>instructions  </a:t>
                      </a:r>
                      <a:r>
                        <a:rPr spc="-5"/>
                        <a:t>the processor must </a:t>
                      </a:r>
                      <a:r>
                        <a:rPr spc="0"/>
                        <a:t>execute </a:t>
                      </a:r>
                      <a:r>
                        <a:rPr spc="-5"/>
                        <a:t>in </a:t>
                      </a:r>
                      <a:r>
                        <a:rPr spc="0"/>
                        <a:t>order </a:t>
                      </a:r>
                      <a:r>
                        <a:rPr spc="-5"/>
                        <a:t>to perform </a:t>
                      </a:r>
                      <a:r>
                        <a:t>an  </a:t>
                      </a:r>
                      <a:r>
                        <a:rPr spc="0"/>
                        <a:t>operation on </a:t>
                      </a:r>
                      <a:r>
                        <a:rPr spc="-5"/>
                        <a:t>variables whose </a:t>
                      </a:r>
                      <a:r>
                        <a:rPr spc="0"/>
                        <a:t>sizes </a:t>
                      </a:r>
                      <a:r>
                        <a:t>are </a:t>
                      </a:r>
                      <a:r>
                        <a:rPr spc="-5"/>
                        <a:t>greater than the  length </a:t>
                      </a:r>
                      <a:r>
                        <a:rPr spc="0"/>
                        <a:t>of </a:t>
                      </a:r>
                      <a:r>
                        <a:rPr spc="-5"/>
                        <a:t>the</a:t>
                      </a:r>
                      <a:r>
                        <a:rPr spc="5"/>
                        <a:t> </a:t>
                      </a:r>
                      <a:r>
                        <a:rPr spc="-5"/>
                        <a:t>word.</a:t>
                      </a:r>
                    </a:p>
                  </a:txBody>
                  <a:tcPr marL="0" marR="0" marT="0" marB="0" horzOverflow="overflow">
                    <a:lnL>
                      <a:solidFill>
                        <a:srgbClr val="003366"/>
                      </a:solidFill>
                    </a:lnL>
                    <a:lnR>
                      <a:solidFill>
                        <a:srgbClr val="003366"/>
                      </a:solidFill>
                    </a:lnR>
                    <a:lnT>
                      <a:solidFill>
                        <a:srgbClr val="003366"/>
                      </a:solidFill>
                    </a:lnT>
                    <a:lnB>
                      <a:solidFill>
                        <a:srgbClr val="003366"/>
                      </a:solidFill>
                    </a:lnB>
                  </a:tcPr>
                </a:tc>
                <a:tc>
                  <a:txBody>
                    <a:bodyPr/>
                    <a:lstStyle/>
                    <a:p>
                      <a:pPr indent="0">
                        <a:lnSpc>
                          <a:spcPts val="2000"/>
                        </a:lnSpc>
                        <a:defRPr sz="1800" spc="-5">
                          <a:latin typeface="Arial"/>
                          <a:ea typeface="Arial"/>
                          <a:cs typeface="Arial"/>
                        </a:defRPr>
                      </a:pPr>
                      <a:r>
                        <a:t>Instruction level</a:t>
                      </a:r>
                      <a:r>
                        <a:rPr spc="-15"/>
                        <a:t> </a:t>
                      </a:r>
                      <a:r>
                        <a:rPr spc="0"/>
                        <a:t>parallelism</a:t>
                      </a:r>
                    </a:p>
                    <a:p>
                      <a:pPr marL="287020" indent="-287654">
                        <a:lnSpc>
                          <a:spcPct val="100000"/>
                        </a:lnSpc>
                        <a:spcBef>
                          <a:spcPts val="600"/>
                        </a:spcBef>
                        <a:buSzPct val="100000"/>
                        <a:buChar char="•"/>
                        <a:tabLst>
                          <a:tab pos="279400" algn="l"/>
                          <a:tab pos="279400" algn="l"/>
                        </a:tabLst>
                        <a:defRPr sz="1300" spc="-5">
                          <a:latin typeface="Arial"/>
                          <a:ea typeface="Arial"/>
                          <a:cs typeface="Arial"/>
                        </a:defRPr>
                      </a:pPr>
                      <a:r>
                        <a:t>Simultaneous execution </a:t>
                      </a:r>
                      <a:r>
                        <a:rPr spc="0"/>
                        <a:t>of </a:t>
                      </a:r>
                      <a:r>
                        <a:rPr spc="-10"/>
                        <a:t>multiple </a:t>
                      </a:r>
                      <a:r>
                        <a:t>instructions </a:t>
                      </a:r>
                      <a:r>
                        <a:rPr spc="0"/>
                        <a:t>from</a:t>
                      </a:r>
                      <a:r>
                        <a:rPr spc="85"/>
                        <a:t> </a:t>
                      </a:r>
                      <a:r>
                        <a:t>a</a:t>
                      </a:r>
                    </a:p>
                    <a:p>
                      <a:pPr indent="287020">
                        <a:lnSpc>
                          <a:spcPct val="100000"/>
                        </a:lnSpc>
                        <a:defRPr sz="1300" spc="-10">
                          <a:latin typeface="Arial"/>
                          <a:ea typeface="Arial"/>
                          <a:cs typeface="Arial"/>
                        </a:defRPr>
                      </a:pPr>
                      <a:r>
                        <a:t>program</a:t>
                      </a:r>
                    </a:p>
                    <a:p>
                      <a:pPr marL="287020" indent="-287654">
                        <a:lnSpc>
                          <a:spcPct val="100000"/>
                        </a:lnSpc>
                        <a:spcBef>
                          <a:spcPts val="400"/>
                        </a:spcBef>
                        <a:buSzPct val="100000"/>
                        <a:buChar char="•"/>
                        <a:tabLst>
                          <a:tab pos="279400" algn="l"/>
                          <a:tab pos="279400" algn="l"/>
                        </a:tabLst>
                        <a:defRPr sz="1300" spc="-5">
                          <a:latin typeface="Arial"/>
                          <a:ea typeface="Arial"/>
                          <a:cs typeface="Arial"/>
                        </a:defRPr>
                      </a:pPr>
                      <a:r>
                        <a:t>Pipelining is a </a:t>
                      </a:r>
                      <a:r>
                        <a:rPr spc="0"/>
                        <a:t>form of</a:t>
                      </a:r>
                      <a:r>
                        <a:rPr spc="20"/>
                        <a:t> </a:t>
                      </a:r>
                      <a:r>
                        <a:rPr spc="0"/>
                        <a:t>ILP</a:t>
                      </a:r>
                    </a:p>
                  </a:txBody>
                  <a:tcPr marL="0" marR="0" marT="0" marB="0" horzOverflow="overflow">
                    <a:lnL>
                      <a:solidFill>
                        <a:srgbClr val="003366"/>
                      </a:solidFill>
                    </a:lnL>
                    <a:lnR>
                      <a:solidFill>
                        <a:srgbClr val="003366"/>
                      </a:solidFill>
                    </a:lnR>
                    <a:lnT>
                      <a:solidFill>
                        <a:srgbClr val="003366"/>
                      </a:solidFill>
                    </a:lnT>
                    <a:lnB>
                      <a:solidFill>
                        <a:srgbClr val="003366"/>
                      </a:solidFill>
                    </a:lnB>
                  </a:tcPr>
                </a:tc>
                <a:extLst>
                  <a:ext uri="{0D108BD9-81ED-4DB2-BD59-A6C34878D82A}">
                    <a16:rowId xmlns:a16="http://schemas.microsoft.com/office/drawing/2014/main" val="10000"/>
                  </a:ext>
                </a:extLst>
              </a:tr>
              <a:tr h="1735835">
                <a:tc>
                  <a:txBody>
                    <a:bodyPr/>
                    <a:lstStyle/>
                    <a:p>
                      <a:pPr indent="0">
                        <a:lnSpc>
                          <a:spcPts val="2000"/>
                        </a:lnSpc>
                        <a:defRPr sz="1800" spc="-5">
                          <a:latin typeface="Arial"/>
                          <a:ea typeface="Arial"/>
                          <a:cs typeface="Arial"/>
                        </a:defRPr>
                      </a:pPr>
                      <a:r>
                        <a:t>Task/Function level</a:t>
                      </a:r>
                      <a:r>
                        <a:rPr spc="-15"/>
                        <a:t> </a:t>
                      </a:r>
                      <a:r>
                        <a:t>Parallelism</a:t>
                      </a:r>
                    </a:p>
                    <a:p>
                      <a:pPr marL="172720" marR="606425" indent="-172720">
                        <a:lnSpc>
                          <a:spcPct val="100000"/>
                        </a:lnSpc>
                        <a:spcBef>
                          <a:spcPts val="600"/>
                        </a:spcBef>
                        <a:buSzPct val="100000"/>
                        <a:buChar char="•"/>
                        <a:tabLst>
                          <a:tab pos="165100" algn="l"/>
                        </a:tabLst>
                        <a:defRPr sz="1300" spc="-45">
                          <a:latin typeface="Arial"/>
                          <a:ea typeface="Arial"/>
                          <a:cs typeface="Arial"/>
                        </a:defRPr>
                      </a:pPr>
                      <a:r>
                        <a:t>Task </a:t>
                      </a:r>
                      <a:r>
                        <a:rPr spc="-5"/>
                        <a:t>Parallelism means concurrent </a:t>
                      </a:r>
                      <a:r>
                        <a:rPr spc="0"/>
                        <a:t>execution of </a:t>
                      </a:r>
                      <a:r>
                        <a:rPr spc="-5"/>
                        <a:t>the  different task </a:t>
                      </a:r>
                      <a:r>
                        <a:rPr spc="0"/>
                        <a:t>on </a:t>
                      </a:r>
                      <a:r>
                        <a:rPr spc="-5"/>
                        <a:t>multiple computing</a:t>
                      </a:r>
                      <a:r>
                        <a:rPr spc="75"/>
                        <a:t> </a:t>
                      </a:r>
                      <a:r>
                        <a:rPr spc="0"/>
                        <a:t>cores</a:t>
                      </a:r>
                    </a:p>
                    <a:p>
                      <a:pPr marL="172720" indent="-173354">
                        <a:lnSpc>
                          <a:spcPct val="100000"/>
                        </a:lnSpc>
                        <a:spcBef>
                          <a:spcPts val="400"/>
                        </a:spcBef>
                        <a:buSzPct val="100000"/>
                        <a:buChar char="•"/>
                        <a:tabLst>
                          <a:tab pos="165100" algn="l"/>
                        </a:tabLst>
                        <a:defRPr sz="1300" spc="-5">
                          <a:latin typeface="Arial"/>
                          <a:ea typeface="Arial"/>
                          <a:cs typeface="Arial"/>
                        </a:defRPr>
                      </a:pPr>
                      <a:r>
                        <a:t>Entirely different calculations can be </a:t>
                      </a:r>
                      <a:r>
                        <a:rPr spc="0"/>
                        <a:t>performed on</a:t>
                      </a:r>
                      <a:r>
                        <a:rPr spc="50"/>
                        <a:t> </a:t>
                      </a:r>
                      <a:r>
                        <a:t>either</a:t>
                      </a:r>
                    </a:p>
                    <a:p>
                      <a:pPr indent="172720">
                        <a:lnSpc>
                          <a:spcPct val="100000"/>
                        </a:lnSpc>
                        <a:defRPr sz="1300" spc="-5">
                          <a:latin typeface="Arial"/>
                          <a:ea typeface="Arial"/>
                          <a:cs typeface="Arial"/>
                        </a:defRPr>
                      </a:pPr>
                      <a:r>
                        <a:t>the same </a:t>
                      </a:r>
                      <a:r>
                        <a:rPr spc="0"/>
                        <a:t>or </a:t>
                      </a:r>
                      <a:r>
                        <a:t>different </a:t>
                      </a:r>
                      <a:r>
                        <a:rPr spc="0"/>
                        <a:t>sets of</a:t>
                      </a:r>
                      <a:r>
                        <a:rPr spc="30"/>
                        <a:t> </a:t>
                      </a:r>
                      <a:r>
                        <a:rPr spc="-10"/>
                        <a:t>data</a:t>
                      </a:r>
                    </a:p>
                    <a:p>
                      <a:pPr marL="172720" marR="236854" indent="-172720">
                        <a:lnSpc>
                          <a:spcPct val="100000"/>
                        </a:lnSpc>
                        <a:spcBef>
                          <a:spcPts val="500"/>
                        </a:spcBef>
                        <a:buSzPct val="100000"/>
                        <a:buChar char="•"/>
                        <a:tabLst>
                          <a:tab pos="165100" algn="l"/>
                        </a:tabLst>
                        <a:defRPr sz="1300" spc="-5">
                          <a:latin typeface="Arial"/>
                          <a:ea typeface="Arial"/>
                          <a:cs typeface="Arial"/>
                        </a:defRPr>
                      </a:pPr>
                      <a:r>
                        <a:t>Involves </a:t>
                      </a:r>
                      <a:r>
                        <a:rPr spc="0"/>
                        <a:t>decomposition of </a:t>
                      </a:r>
                      <a:r>
                        <a:t>a task </a:t>
                      </a:r>
                      <a:r>
                        <a:rPr spc="-10"/>
                        <a:t>into </a:t>
                      </a:r>
                      <a:r>
                        <a:t>sub-tasks </a:t>
                      </a:r>
                      <a:r>
                        <a:rPr spc="-10"/>
                        <a:t>and </a:t>
                      </a:r>
                      <a:r>
                        <a:t>then  allocating each sub-task to a processor </a:t>
                      </a:r>
                      <a:r>
                        <a:rPr spc="0"/>
                        <a:t>for</a:t>
                      </a:r>
                      <a:r>
                        <a:rPr spc="110"/>
                        <a:t> </a:t>
                      </a:r>
                      <a:r>
                        <a:t>execution</a:t>
                      </a:r>
                    </a:p>
                  </a:txBody>
                  <a:tcPr marL="0" marR="0" marT="0" marB="0" horzOverflow="overflow">
                    <a:lnL>
                      <a:solidFill>
                        <a:srgbClr val="003366"/>
                      </a:solidFill>
                    </a:lnL>
                    <a:lnR>
                      <a:solidFill>
                        <a:srgbClr val="003366"/>
                      </a:solidFill>
                    </a:lnR>
                    <a:lnT>
                      <a:solidFill>
                        <a:srgbClr val="003366"/>
                      </a:solidFill>
                    </a:lnT>
                    <a:lnB>
                      <a:solidFill>
                        <a:srgbClr val="003366"/>
                      </a:solidFill>
                    </a:lnB>
                  </a:tcPr>
                </a:tc>
                <a:tc>
                  <a:txBody>
                    <a:bodyPr/>
                    <a:lstStyle/>
                    <a:p>
                      <a:pPr indent="0">
                        <a:lnSpc>
                          <a:spcPts val="2000"/>
                        </a:lnSpc>
                        <a:defRPr sz="1800" spc="-10">
                          <a:latin typeface="Arial"/>
                          <a:ea typeface="Arial"/>
                          <a:cs typeface="Arial"/>
                        </a:defRPr>
                      </a:pPr>
                      <a:r>
                        <a:t>Data</a:t>
                      </a:r>
                      <a:r>
                        <a:rPr spc="0"/>
                        <a:t> </a:t>
                      </a:r>
                      <a:r>
                        <a:rPr spc="-5"/>
                        <a:t>Parallelism</a:t>
                      </a:r>
                    </a:p>
                    <a:p>
                      <a:pPr marL="172085" marR="232409" indent="-172720">
                        <a:lnSpc>
                          <a:spcPct val="100000"/>
                        </a:lnSpc>
                        <a:spcBef>
                          <a:spcPts val="600"/>
                        </a:spcBef>
                        <a:buSzPct val="100000"/>
                        <a:buChar char="•"/>
                        <a:tabLst>
                          <a:tab pos="165100" algn="l"/>
                        </a:tabLst>
                        <a:defRPr sz="1300" spc="-5">
                          <a:latin typeface="Arial"/>
                          <a:ea typeface="Arial"/>
                          <a:cs typeface="Arial"/>
                        </a:defRPr>
                      </a:pPr>
                      <a:r>
                        <a:t>Involves performing the same calculation </a:t>
                      </a:r>
                      <a:r>
                        <a:rPr spc="0"/>
                        <a:t>on </a:t>
                      </a:r>
                      <a:r>
                        <a:t>the same </a:t>
                      </a:r>
                      <a:r>
                        <a:rPr spc="0"/>
                        <a:t>or  </a:t>
                      </a:r>
                      <a:r>
                        <a:t>different </a:t>
                      </a:r>
                      <a:r>
                        <a:rPr spc="0"/>
                        <a:t>sets of</a:t>
                      </a:r>
                      <a:r>
                        <a:rPr spc="5"/>
                        <a:t> </a:t>
                      </a:r>
                      <a:r>
                        <a:rPr spc="-10"/>
                        <a:t>data</a:t>
                      </a:r>
                    </a:p>
                  </a:txBody>
                  <a:tcPr marL="0" marR="0" marT="0" marB="0" horzOverflow="overflow">
                    <a:lnL>
                      <a:solidFill>
                        <a:srgbClr val="003366"/>
                      </a:solidFill>
                    </a:lnL>
                    <a:lnR>
                      <a:solidFill>
                        <a:srgbClr val="003366"/>
                      </a:solidFill>
                    </a:lnR>
                    <a:lnT>
                      <a:solidFill>
                        <a:srgbClr val="003366"/>
                      </a:solidFill>
                    </a:lnT>
                    <a:lnB>
                      <a:solidFill>
                        <a:srgbClr val="003366"/>
                      </a:solidFill>
                    </a:lnB>
                  </a:tcPr>
                </a:tc>
                <a:extLst>
                  <a:ext uri="{0D108BD9-81ED-4DB2-BD59-A6C34878D82A}">
                    <a16:rowId xmlns:a16="http://schemas.microsoft.com/office/drawing/2014/main" val="10001"/>
                  </a:ext>
                </a:extLst>
              </a:tr>
            </a:tbl>
          </a:graphicData>
        </a:graphic>
      </p:graphicFrame>
      <p:sp>
        <p:nvSpPr>
          <p:cNvPr id="144" name="object 4"/>
          <p:cNvSpPr txBox="1"/>
          <p:nvPr/>
        </p:nvSpPr>
        <p:spPr>
          <a:xfrm>
            <a:off x="7415275" y="5386120"/>
            <a:ext cx="340550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800" spc="-5">
                <a:latin typeface="Arial"/>
                <a:ea typeface="Arial"/>
                <a:cs typeface="Arial"/>
                <a:sym typeface="Arial"/>
              </a:defRPr>
            </a:pPr>
            <a:r>
              <a:t>http</a:t>
            </a:r>
            <a:r>
              <a:rPr u="sng">
                <a:solidFill>
                  <a:srgbClr val="0000FF"/>
                </a:solidFill>
                <a:uFill>
                  <a:solidFill>
                    <a:srgbClr val="0000FF"/>
                  </a:solidFill>
                </a:uFill>
                <a:hlinkClick r:id="rId2"/>
              </a:rPr>
              <a:t>s://www.tutorialspoint.com/types-of-parallelism-in-processing-execution</a:t>
            </a:r>
          </a:p>
        </p:txBody>
      </p:sp>
      <p:sp>
        <p:nvSpPr>
          <p:cNvPr id="145" name="object 5"/>
          <p:cNvSpPr/>
          <p:nvPr/>
        </p:nvSpPr>
        <p:spPr>
          <a:xfrm>
            <a:off x="477772" y="2943605"/>
            <a:ext cx="9404606" cy="1990345"/>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lnTo>
                  <a:pt x="8" y="3068"/>
                </a:lnTo>
                <a:lnTo>
                  <a:pt x="32" y="2560"/>
                </a:lnTo>
                <a:lnTo>
                  <a:pt x="71" y="2082"/>
                </a:lnTo>
                <a:lnTo>
                  <a:pt x="123" y="1639"/>
                </a:lnTo>
                <a:lnTo>
                  <a:pt x="187" y="1238"/>
                </a:lnTo>
                <a:lnTo>
                  <a:pt x="262" y="883"/>
                </a:lnTo>
                <a:lnTo>
                  <a:pt x="347" y="580"/>
                </a:lnTo>
                <a:lnTo>
                  <a:pt x="441" y="334"/>
                </a:lnTo>
                <a:lnTo>
                  <a:pt x="542" y="152"/>
                </a:lnTo>
                <a:lnTo>
                  <a:pt x="649" y="39"/>
                </a:lnTo>
                <a:lnTo>
                  <a:pt x="762" y="0"/>
                </a:lnTo>
                <a:lnTo>
                  <a:pt x="20838" y="0"/>
                </a:lnTo>
                <a:lnTo>
                  <a:pt x="20951" y="39"/>
                </a:lnTo>
                <a:lnTo>
                  <a:pt x="21058" y="152"/>
                </a:lnTo>
                <a:lnTo>
                  <a:pt x="21159" y="334"/>
                </a:lnTo>
                <a:lnTo>
                  <a:pt x="21253" y="580"/>
                </a:lnTo>
                <a:lnTo>
                  <a:pt x="21338" y="883"/>
                </a:lnTo>
                <a:lnTo>
                  <a:pt x="21413" y="1238"/>
                </a:lnTo>
                <a:lnTo>
                  <a:pt x="21477" y="1639"/>
                </a:lnTo>
                <a:lnTo>
                  <a:pt x="21529" y="2082"/>
                </a:lnTo>
                <a:lnTo>
                  <a:pt x="21568" y="2560"/>
                </a:lnTo>
                <a:lnTo>
                  <a:pt x="21592" y="3068"/>
                </a:lnTo>
                <a:lnTo>
                  <a:pt x="21600" y="3600"/>
                </a:lnTo>
                <a:lnTo>
                  <a:pt x="21600" y="18000"/>
                </a:lnTo>
                <a:lnTo>
                  <a:pt x="21592" y="18532"/>
                </a:lnTo>
                <a:lnTo>
                  <a:pt x="21568" y="19040"/>
                </a:lnTo>
                <a:lnTo>
                  <a:pt x="21529" y="19518"/>
                </a:lnTo>
                <a:lnTo>
                  <a:pt x="21477" y="19960"/>
                </a:lnTo>
                <a:lnTo>
                  <a:pt x="21413" y="20362"/>
                </a:lnTo>
                <a:lnTo>
                  <a:pt x="21338" y="20717"/>
                </a:lnTo>
                <a:lnTo>
                  <a:pt x="21253" y="21020"/>
                </a:lnTo>
                <a:lnTo>
                  <a:pt x="21159" y="21265"/>
                </a:lnTo>
                <a:lnTo>
                  <a:pt x="21058" y="21448"/>
                </a:lnTo>
                <a:lnTo>
                  <a:pt x="20951" y="21561"/>
                </a:lnTo>
                <a:lnTo>
                  <a:pt x="20838" y="21600"/>
                </a:lnTo>
                <a:lnTo>
                  <a:pt x="762" y="21600"/>
                </a:lnTo>
                <a:lnTo>
                  <a:pt x="649" y="21561"/>
                </a:lnTo>
                <a:lnTo>
                  <a:pt x="542" y="21448"/>
                </a:lnTo>
                <a:lnTo>
                  <a:pt x="441" y="21265"/>
                </a:lnTo>
                <a:lnTo>
                  <a:pt x="347" y="21020"/>
                </a:lnTo>
                <a:lnTo>
                  <a:pt x="262" y="20717"/>
                </a:lnTo>
                <a:lnTo>
                  <a:pt x="187" y="20362"/>
                </a:lnTo>
                <a:lnTo>
                  <a:pt x="123" y="19960"/>
                </a:lnTo>
                <a:lnTo>
                  <a:pt x="71" y="19518"/>
                </a:lnTo>
                <a:lnTo>
                  <a:pt x="32" y="19040"/>
                </a:lnTo>
                <a:lnTo>
                  <a:pt x="8" y="18532"/>
                </a:lnTo>
                <a:lnTo>
                  <a:pt x="0" y="18000"/>
                </a:lnTo>
                <a:lnTo>
                  <a:pt x="0" y="3600"/>
                </a:lnTo>
                <a:close/>
              </a:path>
            </a:pathLst>
          </a:custGeom>
          <a:ln w="38100">
            <a:solidFill>
              <a:srgbClr val="B13788"/>
            </a:solidFill>
          </a:ln>
        </p:spPr>
        <p:txBody>
          <a:bodyPr lIns="45719" rIns="45719"/>
          <a:lstStyle/>
          <a:p>
            <a:endParaRPr/>
          </a:p>
        </p:txBody>
      </p:sp>
      <p:sp>
        <p:nvSpPr>
          <p:cNvPr id="146" name="object 6"/>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object 2"/>
          <p:cNvSpPr/>
          <p:nvPr/>
        </p:nvSpPr>
        <p:spPr>
          <a:xfrm>
            <a:off x="-1" y="5193791"/>
            <a:ext cx="10969754" cy="431293"/>
          </a:xfrm>
          <a:prstGeom prst="rect">
            <a:avLst/>
          </a:prstGeom>
          <a:blipFill>
            <a:blip r:embed="rId2"/>
            <a:stretch>
              <a:fillRect/>
            </a:stretch>
          </a:blipFill>
          <a:ln w="12700">
            <a:miter lim="400000"/>
          </a:ln>
        </p:spPr>
        <p:txBody>
          <a:bodyPr lIns="45719" rIns="45719"/>
          <a:lstStyle/>
          <a:p>
            <a:endParaRPr/>
          </a:p>
        </p:txBody>
      </p:sp>
      <p:sp>
        <p:nvSpPr>
          <p:cNvPr id="149" name="object 3"/>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Data Parallelism</a:t>
            </a:r>
            <a:r>
              <a:rPr spc="0">
                <a:solidFill>
                  <a:srgbClr val="A80062"/>
                </a:solidFill>
              </a:rPr>
              <a:t> </a:t>
            </a:r>
            <a:r>
              <a:rPr>
                <a:solidFill>
                  <a:srgbClr val="A80062"/>
                </a:solidFill>
              </a:rPr>
              <a:t>example</a:t>
            </a:r>
          </a:p>
        </p:txBody>
      </p:sp>
      <p:sp>
        <p:nvSpPr>
          <p:cNvPr id="150" name="object 4"/>
          <p:cNvSpPr txBox="1"/>
          <p:nvPr/>
        </p:nvSpPr>
        <p:spPr>
          <a:xfrm>
            <a:off x="3772660" y="3727520"/>
            <a:ext cx="2310766" cy="5386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spcBef>
                <a:spcPts val="200"/>
              </a:spcBef>
              <a:defRPr spc="-10">
                <a:latin typeface="Arial"/>
                <a:ea typeface="Arial"/>
                <a:cs typeface="Arial"/>
                <a:sym typeface="Arial"/>
              </a:defRPr>
            </a:pPr>
            <a:r>
              <a:t>Data </a:t>
            </a:r>
            <a:r>
              <a:rPr spc="-5"/>
              <a:t>Parallelism </a:t>
            </a:r>
            <a:r>
              <a:rPr spc="0"/>
              <a:t>in a</a:t>
            </a:r>
            <a:r>
              <a:rPr spc="-60"/>
              <a:t> </a:t>
            </a:r>
            <a:r>
              <a:rPr spc="0"/>
              <a:t>4</a:t>
            </a:r>
          </a:p>
          <a:p>
            <a:pPr indent="1270" algn="ctr">
              <a:spcBef>
                <a:spcPts val="100"/>
              </a:spcBef>
              <a:defRPr spc="-10">
                <a:latin typeface="Arial"/>
                <a:ea typeface="Arial"/>
                <a:cs typeface="Arial"/>
                <a:sym typeface="Arial"/>
              </a:defRPr>
            </a:pPr>
            <a:r>
              <a:t>core</a:t>
            </a:r>
            <a:r>
              <a:rPr spc="-5"/>
              <a:t> SoC</a:t>
            </a:r>
          </a:p>
        </p:txBody>
      </p:sp>
      <p:sp>
        <p:nvSpPr>
          <p:cNvPr id="151" name="object 5"/>
          <p:cNvSpPr/>
          <p:nvPr/>
        </p:nvSpPr>
        <p:spPr>
          <a:xfrm>
            <a:off x="317114" y="2189988"/>
            <a:ext cx="2538778" cy="594361"/>
          </a:xfrm>
          <a:prstGeom prst="rect">
            <a:avLst/>
          </a:prstGeom>
          <a:blipFill>
            <a:blip r:embed="rId3"/>
            <a:stretch>
              <a:fillRect/>
            </a:stretch>
          </a:blipFill>
          <a:ln w="12700">
            <a:miter lim="400000"/>
          </a:ln>
        </p:spPr>
        <p:txBody>
          <a:bodyPr lIns="45719" rIns="45719"/>
          <a:lstStyle/>
          <a:p>
            <a:endParaRPr/>
          </a:p>
        </p:txBody>
      </p:sp>
      <p:sp>
        <p:nvSpPr>
          <p:cNvPr id="152" name="object 6"/>
          <p:cNvSpPr/>
          <p:nvPr/>
        </p:nvSpPr>
        <p:spPr>
          <a:xfrm>
            <a:off x="3508353" y="1293914"/>
            <a:ext cx="2454995" cy="2264582"/>
          </a:xfrm>
          <a:prstGeom prst="rect">
            <a:avLst/>
          </a:prstGeom>
          <a:blipFill>
            <a:blip r:embed="rId4"/>
            <a:stretch>
              <a:fillRect/>
            </a:stretch>
          </a:blipFill>
          <a:ln w="12700">
            <a:miter lim="400000"/>
          </a:ln>
        </p:spPr>
        <p:txBody>
          <a:bodyPr lIns="45719" rIns="45719"/>
          <a:lstStyle/>
          <a:p>
            <a:endParaRPr/>
          </a:p>
        </p:txBody>
      </p:sp>
      <p:sp>
        <p:nvSpPr>
          <p:cNvPr id="153" name="object 7"/>
          <p:cNvSpPr txBox="1"/>
          <p:nvPr/>
        </p:nvSpPr>
        <p:spPr>
          <a:xfrm>
            <a:off x="415238" y="2876753"/>
            <a:ext cx="1687197"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5">
                <a:latin typeface="Arial"/>
                <a:ea typeface="Arial"/>
                <a:cs typeface="Arial"/>
                <a:sym typeface="Arial"/>
              </a:defRPr>
            </a:pPr>
            <a:r>
              <a:t>Problem </a:t>
            </a:r>
            <a:r>
              <a:rPr spc="0"/>
              <a:t>in</a:t>
            </a:r>
            <a:r>
              <a:rPr spc="-69"/>
              <a:t> </a:t>
            </a:r>
            <a:r>
              <a:rPr spc="-10"/>
              <a:t>hand</a:t>
            </a:r>
          </a:p>
        </p:txBody>
      </p:sp>
      <p:sp>
        <p:nvSpPr>
          <p:cNvPr id="154" name="object 11"/>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55" name="object 8"/>
          <p:cNvSpPr txBox="1"/>
          <p:nvPr/>
        </p:nvSpPr>
        <p:spPr>
          <a:xfrm>
            <a:off x="6789683" y="1304543"/>
            <a:ext cx="3830056" cy="2961600"/>
          </a:xfrm>
          <a:prstGeom prst="rect">
            <a:avLst/>
          </a:prstGeom>
          <a:solidFill>
            <a:srgbClr val="D5DBD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287020" indent="-287654">
              <a:lnSpc>
                <a:spcPts val="2100"/>
              </a:lnSpc>
              <a:buSzPct val="100000"/>
              <a:buChar char="•"/>
              <a:tabLst>
                <a:tab pos="279400" algn="l"/>
                <a:tab pos="279400" algn="l"/>
              </a:tabLst>
              <a:defRPr>
                <a:latin typeface="Arial"/>
                <a:ea typeface="Arial"/>
                <a:cs typeface="Arial"/>
                <a:sym typeface="Arial"/>
              </a:defRPr>
            </a:pPr>
            <a:r>
              <a:rPr dirty="0"/>
              <a:t>Multiple </a:t>
            </a:r>
            <a:r>
              <a:rPr spc="-5" dirty="0"/>
              <a:t>instances of data </a:t>
            </a:r>
            <a:r>
              <a:rPr spc="-10" dirty="0"/>
              <a:t>can</a:t>
            </a:r>
            <a:r>
              <a:rPr spc="-30" dirty="0"/>
              <a:t> </a:t>
            </a:r>
            <a:r>
              <a:rPr dirty="0"/>
              <a:t>be</a:t>
            </a:r>
          </a:p>
          <a:p>
            <a:pPr indent="287020">
              <a:spcBef>
                <a:spcPts val="100"/>
              </a:spcBef>
              <a:defRPr spc="-10">
                <a:latin typeface="Arial"/>
                <a:ea typeface="Arial"/>
                <a:cs typeface="Arial"/>
                <a:sym typeface="Arial"/>
              </a:defRPr>
            </a:pPr>
            <a:r>
              <a:rPr dirty="0"/>
              <a:t>operated </a:t>
            </a:r>
            <a:r>
              <a:rPr spc="-5" dirty="0"/>
              <a:t>on at the </a:t>
            </a:r>
            <a:r>
              <a:rPr spc="0" dirty="0"/>
              <a:t>same</a:t>
            </a:r>
            <a:r>
              <a:rPr spc="10" dirty="0"/>
              <a:t> </a:t>
            </a:r>
            <a:r>
              <a:rPr spc="-5" dirty="0"/>
              <a:t>time</a:t>
            </a:r>
          </a:p>
          <a:p>
            <a:pPr>
              <a:defRPr sz="2800">
                <a:latin typeface="Arial"/>
                <a:ea typeface="Arial"/>
                <a:cs typeface="Arial"/>
                <a:sym typeface="Arial"/>
              </a:defRPr>
            </a:pPr>
            <a:endParaRPr spc="-5" dirty="0"/>
          </a:p>
          <a:p>
            <a:pPr marL="287020" marR="93980" indent="-287020">
              <a:lnSpc>
                <a:spcPct val="106400"/>
              </a:lnSpc>
              <a:buSzPct val="100000"/>
              <a:buChar char="•"/>
              <a:tabLst>
                <a:tab pos="279400" algn="l"/>
                <a:tab pos="279400" algn="l"/>
              </a:tabLst>
              <a:defRPr spc="-5">
                <a:latin typeface="Arial"/>
                <a:ea typeface="Arial"/>
                <a:cs typeface="Arial"/>
                <a:sym typeface="Arial"/>
              </a:defRPr>
            </a:pPr>
            <a:r>
              <a:rPr dirty="0"/>
              <a:t>The inherent </a:t>
            </a:r>
            <a:r>
              <a:rPr spc="-10" dirty="0"/>
              <a:t>concurrency </a:t>
            </a:r>
            <a:r>
              <a:rPr dirty="0"/>
              <a:t>allows </a:t>
            </a:r>
            <a:r>
              <a:rPr spc="0" dirty="0"/>
              <a:t>a  </a:t>
            </a:r>
            <a:r>
              <a:rPr spc="-10" dirty="0"/>
              <a:t>fourfold </a:t>
            </a:r>
            <a:r>
              <a:rPr spc="0" dirty="0"/>
              <a:t>speed-up </a:t>
            </a:r>
            <a:r>
              <a:rPr dirty="0"/>
              <a:t>(depending on  the number of available</a:t>
            </a:r>
            <a:r>
              <a:rPr spc="-45" dirty="0"/>
              <a:t> </a:t>
            </a:r>
            <a:r>
              <a:rPr dirty="0"/>
              <a:t>cores)</a:t>
            </a:r>
          </a:p>
          <a:p>
            <a:pPr>
              <a:buSzPct val="100000"/>
              <a:buFont typeface="Arial"/>
              <a:buChar char="•"/>
              <a:defRPr sz="2800">
                <a:latin typeface="Arial"/>
                <a:ea typeface="Arial"/>
                <a:cs typeface="Arial"/>
                <a:sym typeface="Arial"/>
              </a:defRPr>
            </a:pPr>
            <a:endParaRPr dirty="0"/>
          </a:p>
          <a:p>
            <a:pPr marL="287020" marR="1058544" indent="-287020">
              <a:lnSpc>
                <a:spcPct val="106699"/>
              </a:lnSpc>
              <a:buSzPct val="100000"/>
              <a:buChar char="•"/>
              <a:tabLst>
                <a:tab pos="279400" algn="l"/>
                <a:tab pos="279400" algn="l"/>
              </a:tabLst>
              <a:defRPr>
                <a:latin typeface="Arial"/>
                <a:ea typeface="Arial"/>
                <a:cs typeface="Arial"/>
                <a:sym typeface="Arial"/>
              </a:defRPr>
            </a:pPr>
            <a:r>
              <a:rPr dirty="0"/>
              <a:t>Also </a:t>
            </a:r>
            <a:r>
              <a:rPr spc="-5" dirty="0"/>
              <a:t>an example for</a:t>
            </a:r>
            <a:r>
              <a:rPr spc="-69" dirty="0"/>
              <a:t> </a:t>
            </a:r>
            <a:r>
              <a:rPr spc="-5" dirty="0"/>
              <a:t>loop  </a:t>
            </a:r>
            <a:r>
              <a:rPr dirty="0"/>
              <a:t>parallelism</a:t>
            </a:r>
          </a:p>
        </p:txBody>
      </p:sp>
      <p:sp>
        <p:nvSpPr>
          <p:cNvPr id="156" name="object 9"/>
          <p:cNvSpPr txBox="1"/>
          <p:nvPr/>
        </p:nvSpPr>
        <p:spPr>
          <a:xfrm>
            <a:off x="0" y="5193791"/>
            <a:ext cx="10970260" cy="360551"/>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sz="2600">
                <a:latin typeface="Arial"/>
                <a:ea typeface="Arial"/>
                <a:cs typeface="Arial"/>
                <a:sym typeface="Arial"/>
              </a:defRPr>
            </a:pPr>
            <a:r>
              <a:t>Data </a:t>
            </a:r>
            <a:r>
              <a:rPr spc="-5"/>
              <a:t>Parallelism: </a:t>
            </a:r>
            <a:r>
              <a:t>Same </a:t>
            </a:r>
            <a:r>
              <a:rPr spc="-5"/>
              <a:t>calculations </a:t>
            </a:r>
            <a:r>
              <a:t>– Different</a:t>
            </a:r>
            <a:r>
              <a:rPr spc="-80"/>
              <a:t> </a:t>
            </a:r>
            <a:r>
              <a:t>data</a:t>
            </a:r>
          </a:p>
        </p:txBody>
      </p:sp>
      <p:sp>
        <p:nvSpPr>
          <p:cNvPr id="157" name="object 10"/>
          <p:cNvSpPr txBox="1"/>
          <p:nvPr/>
        </p:nvSpPr>
        <p:spPr>
          <a:xfrm>
            <a:off x="7778242" y="4988355"/>
            <a:ext cx="308927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800" spc="-5">
                <a:latin typeface="Arial"/>
                <a:ea typeface="Arial"/>
                <a:cs typeface="Arial"/>
                <a:sym typeface="Arial"/>
              </a:defRPr>
            </a:pPr>
            <a:r>
              <a:t>Pic </a:t>
            </a:r>
            <a:r>
              <a:rPr spc="0"/>
              <a:t>source: Real world </a:t>
            </a:r>
            <a:r>
              <a:t>Multicore </a:t>
            </a:r>
            <a:r>
              <a:rPr spc="0"/>
              <a:t>embedded systems – Bryon</a:t>
            </a:r>
            <a:r>
              <a:rPr spc="-55"/>
              <a:t> </a:t>
            </a:r>
            <a:r>
              <a:rPr spc="0"/>
              <a:t>Moyer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object 2"/>
          <p:cNvSpPr/>
          <p:nvPr/>
        </p:nvSpPr>
        <p:spPr>
          <a:xfrm>
            <a:off x="-1" y="4946903"/>
            <a:ext cx="10969754" cy="565405"/>
          </a:xfrm>
          <a:prstGeom prst="rect">
            <a:avLst/>
          </a:prstGeom>
          <a:blipFill>
            <a:blip r:embed="rId2"/>
            <a:stretch>
              <a:fillRect/>
            </a:stretch>
          </a:blipFill>
          <a:ln w="12700">
            <a:miter lim="400000"/>
          </a:ln>
        </p:spPr>
        <p:txBody>
          <a:bodyPr lIns="45719" rIns="45719"/>
          <a:lstStyle/>
          <a:p>
            <a:endParaRPr/>
          </a:p>
        </p:txBody>
      </p:sp>
      <p:grpSp>
        <p:nvGrpSpPr>
          <p:cNvPr id="162" name="object 3"/>
          <p:cNvGrpSpPr/>
          <p:nvPr/>
        </p:nvGrpSpPr>
        <p:grpSpPr>
          <a:xfrm>
            <a:off x="143254" y="1287812"/>
            <a:ext cx="5554954" cy="2798032"/>
            <a:chOff x="0" y="0"/>
            <a:chExt cx="5554952" cy="2798030"/>
          </a:xfrm>
        </p:grpSpPr>
        <p:sp>
          <p:nvSpPr>
            <p:cNvPr id="160" name="object 4"/>
            <p:cNvSpPr/>
            <p:nvPr/>
          </p:nvSpPr>
          <p:spPr>
            <a:xfrm>
              <a:off x="2444580" y="0"/>
              <a:ext cx="3110373" cy="2798031"/>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161" name="object 5"/>
            <p:cNvSpPr/>
            <p:nvPr/>
          </p:nvSpPr>
          <p:spPr>
            <a:xfrm>
              <a:off x="0" y="579087"/>
              <a:ext cx="2607565" cy="1135381"/>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grpSp>
      <p:sp>
        <p:nvSpPr>
          <p:cNvPr id="163" name="object 6"/>
          <p:cNvSpPr txBox="1">
            <a:spLocks noGrp="1"/>
          </p:cNvSpPr>
          <p:nvPr>
            <p:ph type="title"/>
          </p:nvPr>
        </p:nvSpPr>
        <p:spPr>
          <a:xfrm>
            <a:off x="246684" y="190245"/>
            <a:ext cx="4848860"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Function/Task level</a:t>
            </a:r>
            <a:r>
              <a:rPr spc="0">
                <a:solidFill>
                  <a:srgbClr val="A80062"/>
                </a:solidFill>
              </a:rPr>
              <a:t> </a:t>
            </a:r>
            <a:r>
              <a:rPr>
                <a:solidFill>
                  <a:srgbClr val="A80062"/>
                </a:solidFill>
              </a:rPr>
              <a:t>parallelism</a:t>
            </a:r>
          </a:p>
        </p:txBody>
      </p:sp>
      <p:sp>
        <p:nvSpPr>
          <p:cNvPr id="164" name="object 7"/>
          <p:cNvSpPr txBox="1"/>
          <p:nvPr/>
        </p:nvSpPr>
        <p:spPr>
          <a:xfrm>
            <a:off x="0" y="4946903"/>
            <a:ext cx="10970260" cy="364010"/>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spcBef>
                <a:spcPts val="300"/>
              </a:spcBef>
              <a:defRPr sz="2500" spc="-10">
                <a:latin typeface="Arial"/>
                <a:ea typeface="Arial"/>
                <a:cs typeface="Arial"/>
                <a:sym typeface="Arial"/>
              </a:defRPr>
            </a:pPr>
            <a:r>
              <a:t>Functional </a:t>
            </a:r>
            <a:r>
              <a:rPr spc="-5"/>
              <a:t>Parallelism: Different tasks </a:t>
            </a:r>
            <a:r>
              <a:rPr spc="0"/>
              <a:t>in </a:t>
            </a:r>
            <a:r>
              <a:rPr spc="-5"/>
              <a:t>Different</a:t>
            </a:r>
            <a:r>
              <a:rPr spc="80"/>
              <a:t> </a:t>
            </a:r>
            <a:r>
              <a:t>cores</a:t>
            </a:r>
          </a:p>
        </p:txBody>
      </p:sp>
      <p:sp>
        <p:nvSpPr>
          <p:cNvPr id="165" name="object 8"/>
          <p:cNvSpPr txBox="1"/>
          <p:nvPr/>
        </p:nvSpPr>
        <p:spPr>
          <a:xfrm>
            <a:off x="6631305" y="3541648"/>
            <a:ext cx="3851276" cy="8607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99085" indent="-287020">
              <a:spcBef>
                <a:spcPts val="700"/>
              </a:spcBef>
              <a:buSzPct val="100000"/>
              <a:buChar char="•"/>
              <a:tabLst>
                <a:tab pos="292100" algn="l"/>
                <a:tab pos="292100" algn="l"/>
              </a:tabLst>
              <a:defRPr spc="-5">
                <a:latin typeface="Arial"/>
                <a:ea typeface="Arial"/>
                <a:cs typeface="Arial"/>
                <a:sym typeface="Arial"/>
              </a:defRPr>
            </a:pPr>
            <a:r>
              <a:t>Pipelining</a:t>
            </a:r>
            <a:r>
              <a:rPr spc="-15"/>
              <a:t> </a:t>
            </a:r>
            <a:r>
              <a:rPr spc="-10"/>
              <a:t>effect</a:t>
            </a:r>
          </a:p>
          <a:p>
            <a:pPr marL="299085" marR="5080" indent="-287020">
              <a:lnSpc>
                <a:spcPct val="106699"/>
              </a:lnSpc>
              <a:spcBef>
                <a:spcPts val="400"/>
              </a:spcBef>
              <a:buSzPct val="100000"/>
              <a:buChar char="•"/>
              <a:tabLst>
                <a:tab pos="292100" algn="l"/>
                <a:tab pos="292100" algn="l"/>
              </a:tabLst>
              <a:defRPr spc="-5">
                <a:latin typeface="Arial"/>
                <a:ea typeface="Arial"/>
                <a:cs typeface="Arial"/>
                <a:sym typeface="Arial"/>
              </a:defRPr>
            </a:pPr>
            <a:r>
              <a:t>Pipeline isn’t </a:t>
            </a:r>
            <a:r>
              <a:rPr spc="0"/>
              <a:t>full </a:t>
            </a:r>
            <a:r>
              <a:t>until all </a:t>
            </a:r>
            <a:r>
              <a:rPr spc="-10"/>
              <a:t>cores </a:t>
            </a:r>
            <a:r>
              <a:t>start  executing</a:t>
            </a:r>
          </a:p>
        </p:txBody>
      </p:sp>
      <p:sp>
        <p:nvSpPr>
          <p:cNvPr id="166" name="object 9"/>
          <p:cNvSpPr/>
          <p:nvPr/>
        </p:nvSpPr>
        <p:spPr>
          <a:xfrm>
            <a:off x="5972554" y="1185671"/>
            <a:ext cx="4524757" cy="2202165"/>
          </a:xfrm>
          <a:prstGeom prst="rect">
            <a:avLst/>
          </a:prstGeom>
          <a:blipFill>
            <a:blip r:embed="rId5"/>
            <a:stretch>
              <a:fillRect/>
            </a:stretch>
          </a:blipFill>
          <a:ln w="12700">
            <a:miter lim="400000"/>
          </a:ln>
        </p:spPr>
        <p:txBody>
          <a:bodyPr lIns="45719" rIns="45719"/>
          <a:lstStyle/>
          <a:p>
            <a:endParaRPr/>
          </a:p>
        </p:txBody>
      </p:sp>
      <p:sp>
        <p:nvSpPr>
          <p:cNvPr id="167" name="object 10"/>
          <p:cNvSpPr txBox="1"/>
          <p:nvPr/>
        </p:nvSpPr>
        <p:spPr>
          <a:xfrm>
            <a:off x="442976" y="2993770"/>
            <a:ext cx="1687829" cy="259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5">
                <a:latin typeface="Arial"/>
                <a:ea typeface="Arial"/>
                <a:cs typeface="Arial"/>
                <a:sym typeface="Arial"/>
              </a:defRPr>
            </a:pPr>
            <a:r>
              <a:t>Problem </a:t>
            </a:r>
            <a:r>
              <a:rPr spc="0"/>
              <a:t>in</a:t>
            </a:r>
            <a:r>
              <a:rPr spc="-69"/>
              <a:t> </a:t>
            </a:r>
            <a:r>
              <a:rPr spc="-10"/>
              <a:t>hand</a:t>
            </a:r>
          </a:p>
        </p:txBody>
      </p:sp>
      <p:sp>
        <p:nvSpPr>
          <p:cNvPr id="168" name="object 12"/>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69" name="object 11"/>
          <p:cNvSpPr txBox="1"/>
          <p:nvPr/>
        </p:nvSpPr>
        <p:spPr>
          <a:xfrm>
            <a:off x="7778242" y="4796282"/>
            <a:ext cx="308927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800" spc="-5">
                <a:latin typeface="Arial"/>
                <a:ea typeface="Arial"/>
                <a:cs typeface="Arial"/>
                <a:sym typeface="Arial"/>
              </a:defRPr>
            </a:pPr>
            <a:r>
              <a:t>Pic </a:t>
            </a:r>
            <a:r>
              <a:rPr spc="0"/>
              <a:t>source: Real world </a:t>
            </a:r>
            <a:r>
              <a:t>Multicore </a:t>
            </a:r>
            <a:r>
              <a:rPr spc="0"/>
              <a:t>embedded systems – Bryon</a:t>
            </a:r>
            <a:r>
              <a:rPr spc="-55"/>
              <a:t> </a:t>
            </a:r>
            <a:r>
              <a:rPr spc="0"/>
              <a:t>Moyer</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object 2"/>
          <p:cNvSpPr/>
          <p:nvPr/>
        </p:nvSpPr>
        <p:spPr>
          <a:xfrm>
            <a:off x="7069932" y="954045"/>
            <a:ext cx="2622657" cy="3963875"/>
          </a:xfrm>
          <a:prstGeom prst="rect">
            <a:avLst/>
          </a:prstGeom>
          <a:blipFill>
            <a:blip r:embed="rId2"/>
            <a:stretch>
              <a:fillRect/>
            </a:stretch>
          </a:blipFill>
          <a:ln w="12700">
            <a:miter lim="400000"/>
          </a:ln>
        </p:spPr>
        <p:txBody>
          <a:bodyPr lIns="45719" rIns="45719"/>
          <a:lstStyle/>
          <a:p>
            <a:endParaRPr/>
          </a:p>
        </p:txBody>
      </p:sp>
      <p:sp>
        <p:nvSpPr>
          <p:cNvPr id="172" name="object 3"/>
          <p:cNvSpPr txBox="1">
            <a:spLocks noGrp="1"/>
          </p:cNvSpPr>
          <p:nvPr>
            <p:ph type="title"/>
          </p:nvPr>
        </p:nvSpPr>
        <p:spPr>
          <a:xfrm>
            <a:off x="246684" y="190245"/>
            <a:ext cx="6767194"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Dependencies &amp; Constraints to</a:t>
            </a:r>
            <a:r>
              <a:rPr spc="0">
                <a:solidFill>
                  <a:srgbClr val="A80062"/>
                </a:solidFill>
              </a:rPr>
              <a:t> </a:t>
            </a:r>
            <a:r>
              <a:rPr>
                <a:solidFill>
                  <a:srgbClr val="A80062"/>
                </a:solidFill>
              </a:rPr>
              <a:t>Parallelism</a:t>
            </a:r>
          </a:p>
        </p:txBody>
      </p:sp>
      <p:sp>
        <p:nvSpPr>
          <p:cNvPr id="173" name="object 4"/>
          <p:cNvSpPr/>
          <p:nvPr/>
        </p:nvSpPr>
        <p:spPr>
          <a:xfrm>
            <a:off x="1194863" y="1741932"/>
            <a:ext cx="4757833" cy="1394460"/>
          </a:xfrm>
          <a:prstGeom prst="rect">
            <a:avLst/>
          </a:prstGeom>
          <a:blipFill>
            <a:blip r:embed="rId3"/>
            <a:stretch>
              <a:fillRect/>
            </a:stretch>
          </a:blipFill>
          <a:ln w="12700">
            <a:miter lim="400000"/>
          </a:ln>
        </p:spPr>
        <p:txBody>
          <a:bodyPr lIns="45719" rIns="45719"/>
          <a:lstStyle/>
          <a:p>
            <a:endParaRPr/>
          </a:p>
        </p:txBody>
      </p:sp>
      <p:sp>
        <p:nvSpPr>
          <p:cNvPr id="174" name="object 5"/>
          <p:cNvSpPr/>
          <p:nvPr/>
        </p:nvSpPr>
        <p:spPr>
          <a:xfrm>
            <a:off x="2086354" y="1267954"/>
            <a:ext cx="2861312" cy="360439"/>
          </a:xfrm>
          <a:prstGeom prst="rect">
            <a:avLst/>
          </a:prstGeom>
          <a:blipFill>
            <a:blip r:embed="rId4"/>
            <a:stretch>
              <a:fillRect/>
            </a:stretch>
          </a:blipFill>
          <a:ln w="12700">
            <a:miter lim="400000"/>
          </a:ln>
        </p:spPr>
        <p:txBody>
          <a:bodyPr lIns="45719" rIns="45719"/>
          <a:lstStyle/>
          <a:p>
            <a:endParaRPr/>
          </a:p>
        </p:txBody>
      </p:sp>
      <p:sp>
        <p:nvSpPr>
          <p:cNvPr id="175" name="object 6"/>
          <p:cNvSpPr txBox="1"/>
          <p:nvPr/>
        </p:nvSpPr>
        <p:spPr>
          <a:xfrm>
            <a:off x="2198370" y="1313687"/>
            <a:ext cx="2638426" cy="197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400" spc="-5">
                <a:latin typeface="Arial"/>
                <a:ea typeface="Arial"/>
                <a:cs typeface="Arial"/>
                <a:sym typeface="Arial"/>
              </a:defRPr>
            </a:pPr>
            <a:r>
              <a:t>Producer-Consumer</a:t>
            </a:r>
            <a:r>
              <a:rPr spc="-75"/>
              <a:t> </a:t>
            </a:r>
            <a:r>
              <a:t>dependency</a:t>
            </a:r>
          </a:p>
        </p:txBody>
      </p:sp>
      <p:sp>
        <p:nvSpPr>
          <p:cNvPr id="176" name="object 7"/>
          <p:cNvSpPr/>
          <p:nvPr/>
        </p:nvSpPr>
        <p:spPr>
          <a:xfrm>
            <a:off x="630935" y="3220210"/>
            <a:ext cx="5232656" cy="2195324"/>
          </a:xfrm>
          <a:prstGeom prst="rect">
            <a:avLst/>
          </a:prstGeom>
          <a:blipFill>
            <a:blip r:embed="rId5"/>
            <a:stretch>
              <a:fillRect/>
            </a:stretch>
          </a:blipFill>
          <a:ln w="12700">
            <a:miter lim="400000"/>
          </a:ln>
        </p:spPr>
        <p:txBody>
          <a:bodyPr lIns="45719" rIns="45719"/>
          <a:lstStyle/>
          <a:p>
            <a:endParaRPr/>
          </a:p>
        </p:txBody>
      </p:sp>
      <p:sp>
        <p:nvSpPr>
          <p:cNvPr id="177" name="object 8"/>
          <p:cNvSpPr txBox="1"/>
          <p:nvPr/>
        </p:nvSpPr>
        <p:spPr>
          <a:xfrm>
            <a:off x="702969" y="3285133"/>
            <a:ext cx="5090797" cy="1857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99084" marR="200025" indent="-287020">
              <a:lnSpc>
                <a:spcPct val="119400"/>
              </a:lnSpc>
              <a:spcBef>
                <a:spcPts val="100"/>
              </a:spcBef>
              <a:buSzPct val="100000"/>
              <a:buChar char="•"/>
              <a:tabLst>
                <a:tab pos="292100" algn="l"/>
                <a:tab pos="292100" algn="l"/>
              </a:tabLst>
              <a:defRPr sz="1600" spc="-5">
                <a:latin typeface="Arial"/>
                <a:ea typeface="Arial"/>
                <a:cs typeface="Arial"/>
                <a:sym typeface="Arial"/>
              </a:defRPr>
            </a:pPr>
            <a:r>
              <a:t>Consumer has to wait until producer provides </a:t>
            </a:r>
            <a:r>
              <a:rPr spc="0"/>
              <a:t>data:  </a:t>
            </a:r>
            <a:r>
              <a:t>Limits</a:t>
            </a:r>
            <a:r>
              <a:rPr spc="-25"/>
              <a:t> </a:t>
            </a:r>
            <a:r>
              <a:t>Parallelism</a:t>
            </a:r>
          </a:p>
          <a:p>
            <a:pPr marL="299084" indent="-287020">
              <a:spcBef>
                <a:spcPts val="800"/>
              </a:spcBef>
              <a:buSzPct val="100000"/>
              <a:buChar char="•"/>
              <a:tabLst>
                <a:tab pos="292100" algn="l"/>
                <a:tab pos="292100" algn="l"/>
              </a:tabLst>
              <a:defRPr sz="1600" spc="-5">
                <a:latin typeface="Arial"/>
                <a:ea typeface="Arial"/>
                <a:cs typeface="Arial"/>
                <a:sym typeface="Arial"/>
              </a:defRPr>
            </a:pPr>
            <a:r>
              <a:t>Case </a:t>
            </a:r>
            <a:r>
              <a:rPr spc="0"/>
              <a:t>of </a:t>
            </a:r>
            <a:r>
              <a:t>2 tasks accessing the </a:t>
            </a:r>
            <a:r>
              <a:rPr spc="0"/>
              <a:t>same </a:t>
            </a:r>
            <a:r>
              <a:t>shared</a:t>
            </a:r>
            <a:r>
              <a:rPr spc="-20"/>
              <a:t> </a:t>
            </a:r>
            <a:r>
              <a:t>resource</a:t>
            </a:r>
          </a:p>
          <a:p>
            <a:pPr marL="299084" indent="-287020">
              <a:spcBef>
                <a:spcPts val="800"/>
              </a:spcBef>
              <a:buSzPct val="100000"/>
              <a:buChar char="•"/>
              <a:tabLst>
                <a:tab pos="292100" algn="l"/>
                <a:tab pos="292100" algn="l"/>
              </a:tabLst>
              <a:defRPr sz="1600" spc="-5">
                <a:latin typeface="Arial"/>
                <a:ea typeface="Arial"/>
                <a:cs typeface="Arial"/>
                <a:sym typeface="Arial"/>
              </a:defRPr>
            </a:pPr>
            <a:r>
              <a:t>Functions are closely coupled – Effect</a:t>
            </a:r>
            <a:r>
              <a:rPr spc="-20"/>
              <a:t> </a:t>
            </a:r>
            <a:r>
              <a:t>chains</a:t>
            </a:r>
          </a:p>
          <a:p>
            <a:pPr marL="299084" indent="-287020">
              <a:spcBef>
                <a:spcPts val="800"/>
              </a:spcBef>
              <a:buSzPct val="100000"/>
              <a:buChar char="•"/>
              <a:tabLst>
                <a:tab pos="292100" algn="l"/>
                <a:tab pos="292100" algn="l"/>
              </a:tabLst>
              <a:defRPr sz="1600" spc="-5">
                <a:latin typeface="Arial"/>
                <a:ea typeface="Arial"/>
                <a:cs typeface="Arial"/>
                <a:sym typeface="Arial"/>
              </a:defRPr>
            </a:pPr>
            <a:r>
              <a:t>Signals exchanged </a:t>
            </a:r>
            <a:r>
              <a:rPr spc="0"/>
              <a:t>“Could </a:t>
            </a:r>
            <a:r>
              <a:rPr spc="-10"/>
              <a:t>be” </a:t>
            </a:r>
            <a:r>
              <a:rPr spc="0"/>
              <a:t>time</a:t>
            </a:r>
            <a:r>
              <a:rPr spc="-55"/>
              <a:t> </a:t>
            </a:r>
            <a:r>
              <a:t>critical</a:t>
            </a:r>
          </a:p>
          <a:p>
            <a:pPr marL="299084" indent="-287020">
              <a:spcBef>
                <a:spcPts val="800"/>
              </a:spcBef>
              <a:buSzPct val="100000"/>
              <a:buChar char="•"/>
              <a:tabLst>
                <a:tab pos="292100" algn="l"/>
                <a:tab pos="292100" algn="l"/>
              </a:tabLst>
              <a:defRPr sz="1600" spc="-5">
                <a:latin typeface="Arial"/>
                <a:ea typeface="Arial"/>
                <a:cs typeface="Arial"/>
                <a:sym typeface="Arial"/>
              </a:defRPr>
            </a:pPr>
            <a:r>
              <a:t>Need </a:t>
            </a:r>
            <a:r>
              <a:rPr spc="0"/>
              <a:t>for </a:t>
            </a:r>
            <a:r>
              <a:t>specific </a:t>
            </a:r>
            <a:r>
              <a:rPr spc="0"/>
              <a:t>execution</a:t>
            </a:r>
            <a:r>
              <a:rPr spc="-40"/>
              <a:t> </a:t>
            </a:r>
            <a:r>
              <a:t>order</a:t>
            </a:r>
          </a:p>
        </p:txBody>
      </p:sp>
      <p:sp>
        <p:nvSpPr>
          <p:cNvPr id="178" name="object 10"/>
          <p:cNvSpPr txBox="1">
            <a:spLocks noGrp="1"/>
          </p:cNvSpPr>
          <p:nvPr>
            <p:ph type="sldNum" sz="quarter" idx="4294967295"/>
          </p:nvPr>
        </p:nvSpPr>
        <p:spPr>
          <a:xfrm>
            <a:off x="228599" y="5627125"/>
            <a:ext cx="209006"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79" name="object 9"/>
          <p:cNvSpPr txBox="1"/>
          <p:nvPr/>
        </p:nvSpPr>
        <p:spPr>
          <a:xfrm>
            <a:off x="6824218" y="4995367"/>
            <a:ext cx="3957321" cy="618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659130" algn="ctr">
              <a:spcBef>
                <a:spcPts val="100"/>
              </a:spcBef>
              <a:defRPr sz="1500" spc="-5">
                <a:latin typeface="Arial"/>
                <a:ea typeface="Arial"/>
                <a:cs typeface="Arial"/>
                <a:sym typeface="Arial"/>
              </a:defRPr>
            </a:pPr>
            <a:r>
              <a:t>Tasks run asynchronously and have</a:t>
            </a:r>
            <a:r>
              <a:rPr spc="5"/>
              <a:t> </a:t>
            </a:r>
            <a:r>
              <a:t>to</a:t>
            </a:r>
          </a:p>
          <a:p>
            <a:pPr marR="661669" algn="ctr">
              <a:defRPr sz="1500" spc="-5">
                <a:latin typeface="Arial"/>
                <a:ea typeface="Arial"/>
                <a:cs typeface="Arial"/>
                <a:sym typeface="Arial"/>
              </a:defRPr>
            </a:pPr>
            <a:r>
              <a:t>synchronize at </a:t>
            </a:r>
            <a:r>
              <a:rPr spc="-10"/>
              <a:t>certain</a:t>
            </a:r>
            <a:r>
              <a:rPr spc="50"/>
              <a:t> </a:t>
            </a:r>
            <a:r>
              <a:rPr spc="-10"/>
              <a:t>points</a:t>
            </a:r>
          </a:p>
          <a:p>
            <a:pPr indent="880110">
              <a:spcBef>
                <a:spcPts val="600"/>
              </a:spcBef>
              <a:defRPr sz="800" spc="-5">
                <a:latin typeface="Arial"/>
                <a:ea typeface="Arial"/>
                <a:cs typeface="Arial"/>
                <a:sym typeface="Arial"/>
              </a:defRPr>
            </a:pPr>
            <a:r>
              <a:t>Pic </a:t>
            </a:r>
            <a:r>
              <a:rPr spc="0"/>
              <a:t>source: Real world </a:t>
            </a:r>
            <a:r>
              <a:t>Multicore </a:t>
            </a:r>
            <a:r>
              <a:rPr spc="0"/>
              <a:t>embedded systems – Bryon</a:t>
            </a:r>
            <a:r>
              <a:rPr spc="-55"/>
              <a:t> </a:t>
            </a:r>
            <a:r>
              <a:rPr spc="0"/>
              <a:t>Moyer</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object 2"/>
          <p:cNvSpPr/>
          <p:nvPr/>
        </p:nvSpPr>
        <p:spPr>
          <a:xfrm>
            <a:off x="-1" y="5099303"/>
            <a:ext cx="10969754" cy="528829"/>
          </a:xfrm>
          <a:prstGeom prst="rect">
            <a:avLst/>
          </a:prstGeom>
          <a:blipFill>
            <a:blip r:embed="rId2"/>
            <a:stretch>
              <a:fillRect/>
            </a:stretch>
          </a:blipFill>
          <a:ln w="12700">
            <a:miter lim="400000"/>
          </a:ln>
        </p:spPr>
        <p:txBody>
          <a:bodyPr lIns="45719" rIns="45719"/>
          <a:lstStyle/>
          <a:p>
            <a:endParaRPr/>
          </a:p>
        </p:txBody>
      </p:sp>
      <p:sp>
        <p:nvSpPr>
          <p:cNvPr id="101" name="object 3"/>
          <p:cNvSpPr/>
          <p:nvPr/>
        </p:nvSpPr>
        <p:spPr>
          <a:xfrm>
            <a:off x="6058298" y="483879"/>
            <a:ext cx="4543770" cy="3745597"/>
          </a:xfrm>
          <a:prstGeom prst="rect">
            <a:avLst/>
          </a:prstGeom>
          <a:blipFill>
            <a:blip r:embed="rId3"/>
            <a:stretch>
              <a:fillRect/>
            </a:stretch>
          </a:blipFill>
          <a:ln w="12700">
            <a:miter lim="400000"/>
          </a:ln>
        </p:spPr>
        <p:txBody>
          <a:bodyPr lIns="45719" rIns="45719"/>
          <a:lstStyle/>
          <a:p>
            <a:endParaRPr/>
          </a:p>
        </p:txBody>
      </p:sp>
      <p:sp>
        <p:nvSpPr>
          <p:cNvPr id="102" name="object 4"/>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rPr dirty="0"/>
              <a:t>Concurrency and Parallelism  </a:t>
            </a:r>
            <a:r>
              <a:rPr dirty="0">
                <a:solidFill>
                  <a:srgbClr val="A80062"/>
                </a:solidFill>
              </a:rPr>
              <a:t>Amdahl’s</a:t>
            </a:r>
            <a:r>
              <a:rPr spc="0" dirty="0">
                <a:solidFill>
                  <a:srgbClr val="A80062"/>
                </a:solidFill>
              </a:rPr>
              <a:t> </a:t>
            </a:r>
            <a:r>
              <a:rPr dirty="0">
                <a:solidFill>
                  <a:srgbClr val="A80062"/>
                </a:solidFill>
              </a:rPr>
              <a:t>law</a:t>
            </a:r>
          </a:p>
        </p:txBody>
      </p:sp>
      <p:sp>
        <p:nvSpPr>
          <p:cNvPr id="103" name="object 9"/>
          <p:cNvSpPr txBox="1">
            <a:spLocks noGrp="1"/>
          </p:cNvSpPr>
          <p:nvPr>
            <p:ph type="sldNum" sz="quarter" idx="4294967295"/>
          </p:nvPr>
        </p:nvSpPr>
        <p:spPr>
          <a:xfrm>
            <a:off x="228599" y="5627125"/>
            <a:ext cx="135559"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04" name="object 5"/>
          <p:cNvSpPr txBox="1"/>
          <p:nvPr/>
        </p:nvSpPr>
        <p:spPr>
          <a:xfrm>
            <a:off x="52830" y="1318512"/>
            <a:ext cx="5895976" cy="3157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99085" marR="269240" indent="-287020">
              <a:lnSpc>
                <a:spcPct val="106500"/>
              </a:lnSpc>
              <a:buSzPct val="100000"/>
              <a:buChar char="•"/>
              <a:tabLst>
                <a:tab pos="292100" algn="l"/>
                <a:tab pos="292100" algn="l"/>
              </a:tabLst>
              <a:defRPr spc="-5">
                <a:latin typeface="Arial"/>
                <a:ea typeface="Arial"/>
                <a:cs typeface="Arial"/>
                <a:sym typeface="Arial"/>
              </a:defRPr>
            </a:pPr>
            <a:r>
              <a:rPr dirty="0"/>
              <a:t>Amdahl's </a:t>
            </a:r>
            <a:r>
              <a:rPr spc="0" dirty="0"/>
              <a:t>law is a </a:t>
            </a:r>
            <a:r>
              <a:rPr dirty="0"/>
              <a:t>formula which gives the </a:t>
            </a:r>
            <a:r>
              <a:rPr spc="-10" dirty="0"/>
              <a:t>theoretical  </a:t>
            </a:r>
            <a:r>
              <a:rPr spc="0" dirty="0"/>
              <a:t>speedup in </a:t>
            </a:r>
            <a:r>
              <a:rPr spc="-10" dirty="0"/>
              <a:t>latency </a:t>
            </a:r>
            <a:r>
              <a:rPr dirty="0"/>
              <a:t>of the execution of </a:t>
            </a:r>
            <a:r>
              <a:rPr spc="0" dirty="0"/>
              <a:t>a </a:t>
            </a:r>
            <a:r>
              <a:rPr dirty="0"/>
              <a:t>task at fixed  workload that </a:t>
            </a:r>
            <a:r>
              <a:rPr spc="-10" dirty="0"/>
              <a:t>can </a:t>
            </a:r>
            <a:r>
              <a:rPr spc="0" dirty="0"/>
              <a:t>be </a:t>
            </a:r>
            <a:r>
              <a:rPr spc="-10" dirty="0"/>
              <a:t>expected </a:t>
            </a:r>
            <a:r>
              <a:rPr dirty="0"/>
              <a:t>of </a:t>
            </a:r>
            <a:r>
              <a:rPr spc="0" dirty="0"/>
              <a:t>a </a:t>
            </a:r>
            <a:r>
              <a:rPr dirty="0"/>
              <a:t>system whose  resources are</a:t>
            </a:r>
            <a:r>
              <a:rPr spc="0" dirty="0"/>
              <a:t> improved</a:t>
            </a:r>
          </a:p>
          <a:p>
            <a:pPr>
              <a:buSzPct val="100000"/>
              <a:buFont typeface="Arial"/>
              <a:buChar char="•"/>
              <a:defRPr sz="2000">
                <a:latin typeface="Arial"/>
                <a:ea typeface="Arial"/>
                <a:cs typeface="Arial"/>
                <a:sym typeface="Arial"/>
              </a:defRPr>
            </a:pPr>
            <a:endParaRPr spc="0" dirty="0"/>
          </a:p>
          <a:p>
            <a:pPr marL="299085" marR="347345" indent="-287020">
              <a:spcBef>
                <a:spcPts val="1100"/>
              </a:spcBef>
              <a:buSzPct val="100000"/>
              <a:buChar char="•"/>
              <a:tabLst>
                <a:tab pos="292100" algn="l"/>
                <a:tab pos="292100" algn="l"/>
              </a:tabLst>
              <a:defRPr spc="-5">
                <a:latin typeface="Arial"/>
                <a:ea typeface="Arial"/>
                <a:cs typeface="Arial"/>
                <a:sym typeface="Arial"/>
              </a:defRPr>
            </a:pPr>
            <a:r>
              <a:rPr dirty="0"/>
              <a:t>Amdahl's </a:t>
            </a:r>
            <a:r>
              <a:rPr spc="0" dirty="0"/>
              <a:t>law is </a:t>
            </a:r>
            <a:r>
              <a:rPr spc="-10" dirty="0"/>
              <a:t>often </a:t>
            </a:r>
            <a:r>
              <a:rPr spc="0" dirty="0"/>
              <a:t>used in </a:t>
            </a:r>
            <a:r>
              <a:rPr dirty="0"/>
              <a:t>parallel </a:t>
            </a:r>
            <a:r>
              <a:rPr lang="en-US" dirty="0"/>
              <a:t>computing </a:t>
            </a:r>
            <a:r>
              <a:rPr dirty="0"/>
              <a:t>to </a:t>
            </a:r>
            <a:r>
              <a:rPr spc="0" dirty="0"/>
              <a:t>predict </a:t>
            </a:r>
            <a:r>
              <a:rPr dirty="0"/>
              <a:t>the  </a:t>
            </a:r>
            <a:r>
              <a:rPr spc="-10" dirty="0"/>
              <a:t>theoretical </a:t>
            </a:r>
            <a:r>
              <a:rPr spc="0" dirty="0"/>
              <a:t>speedup </a:t>
            </a:r>
            <a:r>
              <a:rPr dirty="0"/>
              <a:t>when </a:t>
            </a:r>
            <a:r>
              <a:rPr spc="0" dirty="0"/>
              <a:t>using multiple</a:t>
            </a:r>
            <a:r>
              <a:rPr spc="-55" dirty="0"/>
              <a:t> </a:t>
            </a:r>
            <a:r>
              <a:rPr dirty="0"/>
              <a:t>processors</a:t>
            </a:r>
          </a:p>
          <a:p>
            <a:pPr>
              <a:buSzPct val="100000"/>
              <a:buFont typeface="Arial"/>
              <a:buChar char="•"/>
              <a:defRPr sz="2700">
                <a:latin typeface="Arial"/>
                <a:ea typeface="Arial"/>
                <a:cs typeface="Arial"/>
                <a:sym typeface="Arial"/>
              </a:defRPr>
            </a:pPr>
            <a:endParaRPr dirty="0"/>
          </a:p>
          <a:p>
            <a:pPr marL="299085" indent="-287020">
              <a:buSzPct val="100000"/>
              <a:buChar char="•"/>
              <a:tabLst>
                <a:tab pos="292100" algn="l"/>
                <a:tab pos="292100" algn="l"/>
              </a:tabLst>
              <a:defRPr spc="-5">
                <a:latin typeface="Arial"/>
                <a:ea typeface="Arial"/>
                <a:cs typeface="Arial"/>
                <a:sym typeface="Arial"/>
              </a:defRPr>
            </a:pPr>
            <a:r>
              <a:rPr dirty="0"/>
              <a:t>The </a:t>
            </a:r>
            <a:r>
              <a:rPr spc="0" dirty="0"/>
              <a:t>speedup is limited by </a:t>
            </a:r>
            <a:r>
              <a:rPr dirty="0"/>
              <a:t>the serial part of the</a:t>
            </a:r>
            <a:r>
              <a:rPr spc="-95" dirty="0"/>
              <a:t> </a:t>
            </a:r>
            <a:r>
              <a:rPr dirty="0"/>
              <a:t>program</a:t>
            </a:r>
          </a:p>
        </p:txBody>
      </p:sp>
      <p:sp>
        <p:nvSpPr>
          <p:cNvPr id="105" name="object 6"/>
          <p:cNvSpPr txBox="1"/>
          <p:nvPr/>
        </p:nvSpPr>
        <p:spPr>
          <a:xfrm>
            <a:off x="0" y="5099303"/>
            <a:ext cx="10970260" cy="339441"/>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spcBef>
                <a:spcPts val="600"/>
              </a:spcBef>
              <a:defRPr sz="2300" spc="-5">
                <a:latin typeface="Arial"/>
                <a:ea typeface="Arial"/>
                <a:cs typeface="Arial"/>
                <a:sym typeface="Arial"/>
              </a:defRPr>
            </a:pPr>
            <a:r>
              <a:t>More software that can run </a:t>
            </a:r>
            <a:r>
              <a:rPr spc="0"/>
              <a:t>in </a:t>
            </a:r>
            <a:r>
              <a:t>parallel, better</a:t>
            </a:r>
            <a:r>
              <a:rPr spc="-104"/>
              <a:t> </a:t>
            </a:r>
            <a:r>
              <a:t>performance</a:t>
            </a:r>
          </a:p>
        </p:txBody>
      </p:sp>
      <p:sp>
        <p:nvSpPr>
          <p:cNvPr id="106" name="object 7"/>
          <p:cNvSpPr txBox="1"/>
          <p:nvPr/>
        </p:nvSpPr>
        <p:spPr>
          <a:xfrm>
            <a:off x="6485635" y="4282059"/>
            <a:ext cx="4310381" cy="2752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14300">
              <a:defRPr sz="1000" spc="-4">
                <a:latin typeface="Arial"/>
                <a:ea typeface="Arial"/>
                <a:cs typeface="Arial"/>
                <a:sym typeface="Arial"/>
              </a:defRPr>
            </a:pPr>
            <a:r>
              <a:t>The </a:t>
            </a:r>
            <a:r>
              <a:rPr spc="-9"/>
              <a:t>theoretical </a:t>
            </a:r>
            <a:r>
              <a:t>speedup </a:t>
            </a:r>
            <a:r>
              <a:rPr spc="-9"/>
              <a:t>of the latency of the execution of </a:t>
            </a:r>
            <a:r>
              <a:t>a </a:t>
            </a:r>
            <a:r>
              <a:rPr spc="-9"/>
              <a:t>program as </a:t>
            </a:r>
            <a:r>
              <a:t>a  </a:t>
            </a:r>
            <a:r>
              <a:rPr spc="-15"/>
              <a:t>function </a:t>
            </a:r>
            <a:r>
              <a:rPr spc="-9"/>
              <a:t>of the </a:t>
            </a:r>
            <a:r>
              <a:t>number </a:t>
            </a:r>
            <a:r>
              <a:rPr spc="-9"/>
              <a:t>of </a:t>
            </a:r>
            <a:r>
              <a:t>processors </a:t>
            </a:r>
            <a:r>
              <a:rPr spc="-9"/>
              <a:t>executing it, according to </a:t>
            </a:r>
            <a:r>
              <a:t>Amdahl's</a:t>
            </a:r>
            <a:r>
              <a:rPr spc="130"/>
              <a:t> </a:t>
            </a:r>
            <a:r>
              <a:rPr spc="-9"/>
              <a:t>law.</a:t>
            </a:r>
          </a:p>
        </p:txBody>
      </p:sp>
      <p:sp>
        <p:nvSpPr>
          <p:cNvPr id="107" name="object 8"/>
          <p:cNvSpPr txBox="1"/>
          <p:nvPr/>
        </p:nvSpPr>
        <p:spPr>
          <a:xfrm>
            <a:off x="8761855" y="4975554"/>
            <a:ext cx="211010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800" spc="-5">
                <a:latin typeface="Arial"/>
                <a:ea typeface="Arial"/>
                <a:cs typeface="Arial"/>
                <a:sym typeface="Arial"/>
              </a:defRPr>
            </a:lvl1pPr>
          </a:lstStyle>
          <a:p>
            <a:r>
              <a:t>https://en.wikipedia.org/wiki/Amdahl%27s_law</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ject 2"/>
          <p:cNvSpPr txBox="1">
            <a:spLocks noGrp="1"/>
          </p:cNvSpPr>
          <p:nvPr>
            <p:ph type="title"/>
          </p:nvPr>
        </p:nvSpPr>
        <p:spPr>
          <a:xfrm>
            <a:off x="246683" y="190245"/>
            <a:ext cx="4272917" cy="840740"/>
          </a:xfrm>
          <a:prstGeom prst="rect">
            <a:avLst/>
          </a:prstGeom>
        </p:spPr>
        <p:txBody>
          <a:bodyPr/>
          <a:lstStyle/>
          <a:p>
            <a:pPr indent="12700">
              <a:lnSpc>
                <a:spcPts val="3200"/>
              </a:lnSpc>
              <a:defRPr spc="-100"/>
            </a:pPr>
            <a:r>
              <a:t>Concurrency</a:t>
            </a:r>
          </a:p>
          <a:p>
            <a:pPr indent="12700">
              <a:lnSpc>
                <a:spcPts val="3200"/>
              </a:lnSpc>
              <a:defRPr spc="-100">
                <a:solidFill>
                  <a:srgbClr val="A80062"/>
                </a:solidFill>
              </a:defRPr>
            </a:pPr>
            <a:r>
              <a:t>Data Consistency</a:t>
            </a:r>
            <a:r>
              <a:rPr spc="0"/>
              <a:t> </a:t>
            </a:r>
            <a:r>
              <a:t>Conflicts</a:t>
            </a:r>
          </a:p>
        </p:txBody>
      </p:sp>
      <p:sp>
        <p:nvSpPr>
          <p:cNvPr id="182" name="object 3"/>
          <p:cNvSpPr txBox="1"/>
          <p:nvPr/>
        </p:nvSpPr>
        <p:spPr>
          <a:xfrm>
            <a:off x="246378" y="1286510"/>
            <a:ext cx="1645922"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185"/>
              <a:t> </a:t>
            </a:r>
            <a:r>
              <a:rPr spc="-5"/>
              <a:t>Read </a:t>
            </a:r>
            <a:r>
              <a:rPr spc="-65"/>
              <a:t>Conflict</a:t>
            </a:r>
          </a:p>
        </p:txBody>
      </p:sp>
      <p:sp>
        <p:nvSpPr>
          <p:cNvPr id="183" name="object 4"/>
          <p:cNvSpPr txBox="1"/>
          <p:nvPr/>
        </p:nvSpPr>
        <p:spPr>
          <a:xfrm>
            <a:off x="246378" y="3429889"/>
            <a:ext cx="1629412"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180"/>
              <a:t> </a:t>
            </a:r>
            <a:r>
              <a:rPr spc="-10"/>
              <a:t>Write </a:t>
            </a:r>
            <a:r>
              <a:rPr spc="-65"/>
              <a:t>Conflict</a:t>
            </a:r>
          </a:p>
        </p:txBody>
      </p:sp>
      <p:grpSp>
        <p:nvGrpSpPr>
          <p:cNvPr id="205" name="object 5"/>
          <p:cNvGrpSpPr/>
          <p:nvPr/>
        </p:nvGrpSpPr>
        <p:grpSpPr>
          <a:xfrm>
            <a:off x="5163311" y="1463039"/>
            <a:ext cx="1159765" cy="992126"/>
            <a:chOff x="0" y="0"/>
            <a:chExt cx="1159763" cy="992124"/>
          </a:xfrm>
        </p:grpSpPr>
        <p:grpSp>
          <p:nvGrpSpPr>
            <p:cNvPr id="200" name="object 6"/>
            <p:cNvGrpSpPr/>
            <p:nvPr/>
          </p:nvGrpSpPr>
          <p:grpSpPr>
            <a:xfrm>
              <a:off x="0" y="259078"/>
              <a:ext cx="1159765" cy="475491"/>
              <a:chOff x="0" y="0"/>
              <a:chExt cx="1159764" cy="475489"/>
            </a:xfrm>
          </p:grpSpPr>
          <p:sp>
            <p:nvSpPr>
              <p:cNvPr id="184" name="Shape"/>
              <p:cNvSpPr/>
              <p:nvPr/>
            </p:nvSpPr>
            <p:spPr>
              <a:xfrm>
                <a:off x="25907" y="449580"/>
                <a:ext cx="25909" cy="25910"/>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 name="Shape"/>
              <p:cNvSpPr/>
              <p:nvPr/>
            </p:nvSpPr>
            <p:spPr>
              <a:xfrm>
                <a:off x="25907" y="397764"/>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6" name="Shape"/>
              <p:cNvSpPr/>
              <p:nvPr/>
            </p:nvSpPr>
            <p:spPr>
              <a:xfrm>
                <a:off x="25907" y="345821"/>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21600" y="4847"/>
                    </a:moveTo>
                    <a:lnTo>
                      <a:pt x="16729" y="0"/>
                    </a:lnTo>
                    <a:lnTo>
                      <a:pt x="4871" y="0"/>
                    </a:lnTo>
                    <a:lnTo>
                      <a:pt x="0" y="4847"/>
                    </a:lnTo>
                    <a:lnTo>
                      <a:pt x="0" y="16753"/>
                    </a:lnTo>
                    <a:lnTo>
                      <a:pt x="4871" y="21600"/>
                    </a:lnTo>
                    <a:lnTo>
                      <a:pt x="16729" y="21600"/>
                    </a:lnTo>
                    <a:lnTo>
                      <a:pt x="21600" y="16753"/>
                    </a:lnTo>
                    <a:lnTo>
                      <a:pt x="21600" y="484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7" name="Shape"/>
              <p:cNvSpPr/>
              <p:nvPr/>
            </p:nvSpPr>
            <p:spPr>
              <a:xfrm>
                <a:off x="25907" y="294005"/>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8" name="Shape"/>
              <p:cNvSpPr/>
              <p:nvPr/>
            </p:nvSpPr>
            <p:spPr>
              <a:xfrm>
                <a:off x="25907" y="242189"/>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9" name="Shape"/>
              <p:cNvSpPr/>
              <p:nvPr/>
            </p:nvSpPr>
            <p:spPr>
              <a:xfrm>
                <a:off x="25907" y="190373"/>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0" name="Shape"/>
              <p:cNvSpPr/>
              <p:nvPr/>
            </p:nvSpPr>
            <p:spPr>
              <a:xfrm>
                <a:off x="25907" y="138557"/>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1" name="Shape"/>
              <p:cNvSpPr/>
              <p:nvPr/>
            </p:nvSpPr>
            <p:spPr>
              <a:xfrm>
                <a:off x="0" y="12954"/>
                <a:ext cx="77725" cy="99696"/>
              </a:xfrm>
              <a:custGeom>
                <a:avLst/>
                <a:gdLst/>
                <a:ahLst/>
                <a:cxnLst>
                  <a:cxn ang="0">
                    <a:pos x="wd2" y="hd2"/>
                  </a:cxn>
                  <a:cxn ang="5400000">
                    <a:pos x="wd2" y="hd2"/>
                  </a:cxn>
                  <a:cxn ang="10800000">
                    <a:pos x="wd2" y="hd2"/>
                  </a:cxn>
                  <a:cxn ang="16200000">
                    <a:pos x="wd2" y="hd2"/>
                  </a:cxn>
                </a:cxnLst>
                <a:rect l="0" t="0" r="r" b="b"/>
                <a:pathLst>
                  <a:path w="21600" h="21600" extrusionOk="0">
                    <a:moveTo>
                      <a:pt x="21600" y="16840"/>
                    </a:moveTo>
                    <a:lnTo>
                      <a:pt x="10800" y="0"/>
                    </a:lnTo>
                    <a:lnTo>
                      <a:pt x="0" y="16840"/>
                    </a:lnTo>
                    <a:lnTo>
                      <a:pt x="7694" y="16840"/>
                    </a:lnTo>
                    <a:lnTo>
                      <a:pt x="7200" y="17225"/>
                    </a:lnTo>
                    <a:lnTo>
                      <a:pt x="7200" y="20334"/>
                    </a:lnTo>
                    <a:lnTo>
                      <a:pt x="8824" y="21600"/>
                    </a:lnTo>
                    <a:lnTo>
                      <a:pt x="12776" y="21600"/>
                    </a:lnTo>
                    <a:lnTo>
                      <a:pt x="14400" y="20334"/>
                    </a:lnTo>
                    <a:lnTo>
                      <a:pt x="14400" y="17225"/>
                    </a:lnTo>
                    <a:lnTo>
                      <a:pt x="13906" y="16840"/>
                    </a:lnTo>
                    <a:lnTo>
                      <a:pt x="21600" y="1684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2" name="Shape"/>
              <p:cNvSpPr/>
              <p:nvPr/>
            </p:nvSpPr>
            <p:spPr>
              <a:xfrm>
                <a:off x="1107948" y="311023"/>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3" name="Shape"/>
              <p:cNvSpPr/>
              <p:nvPr/>
            </p:nvSpPr>
            <p:spPr>
              <a:xfrm>
                <a:off x="1107948" y="259207"/>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4" name="Shape"/>
              <p:cNvSpPr/>
              <p:nvPr/>
            </p:nvSpPr>
            <p:spPr>
              <a:xfrm>
                <a:off x="1107948" y="207391"/>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5" name="Shape"/>
              <p:cNvSpPr/>
              <p:nvPr/>
            </p:nvSpPr>
            <p:spPr>
              <a:xfrm>
                <a:off x="1107948" y="155575"/>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6" name="Shape"/>
              <p:cNvSpPr/>
              <p:nvPr/>
            </p:nvSpPr>
            <p:spPr>
              <a:xfrm>
                <a:off x="1107948" y="103632"/>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21600" y="4847"/>
                    </a:moveTo>
                    <a:lnTo>
                      <a:pt x="16729" y="0"/>
                    </a:lnTo>
                    <a:lnTo>
                      <a:pt x="4871" y="0"/>
                    </a:lnTo>
                    <a:lnTo>
                      <a:pt x="0" y="4847"/>
                    </a:lnTo>
                    <a:lnTo>
                      <a:pt x="0" y="16753"/>
                    </a:lnTo>
                    <a:lnTo>
                      <a:pt x="4871" y="21600"/>
                    </a:lnTo>
                    <a:lnTo>
                      <a:pt x="16729" y="21600"/>
                    </a:lnTo>
                    <a:lnTo>
                      <a:pt x="21600" y="16753"/>
                    </a:lnTo>
                    <a:lnTo>
                      <a:pt x="21600" y="484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 name="Shape"/>
              <p:cNvSpPr/>
              <p:nvPr/>
            </p:nvSpPr>
            <p:spPr>
              <a:xfrm>
                <a:off x="1107948" y="51816"/>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8" name="Shape"/>
              <p:cNvSpPr/>
              <p:nvPr/>
            </p:nvSpPr>
            <p:spPr>
              <a:xfrm>
                <a:off x="1107948" y="0"/>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9" name="Shape"/>
              <p:cNvSpPr/>
              <p:nvPr/>
            </p:nvSpPr>
            <p:spPr>
              <a:xfrm>
                <a:off x="1082040" y="362839"/>
                <a:ext cx="77725" cy="99697"/>
              </a:xfrm>
              <a:custGeom>
                <a:avLst/>
                <a:gdLst/>
                <a:ahLst/>
                <a:cxnLst>
                  <a:cxn ang="0">
                    <a:pos x="wd2" y="hd2"/>
                  </a:cxn>
                  <a:cxn ang="5400000">
                    <a:pos x="wd2" y="hd2"/>
                  </a:cxn>
                  <a:cxn ang="10800000">
                    <a:pos x="wd2" y="hd2"/>
                  </a:cxn>
                  <a:cxn ang="16200000">
                    <a:pos x="wd2" y="hd2"/>
                  </a:cxn>
                </a:cxnLst>
                <a:rect l="0" t="0" r="r" b="b"/>
                <a:pathLst>
                  <a:path w="21600" h="21600" extrusionOk="0">
                    <a:moveTo>
                      <a:pt x="21600" y="4760"/>
                    </a:moveTo>
                    <a:lnTo>
                      <a:pt x="13906" y="4760"/>
                    </a:lnTo>
                    <a:lnTo>
                      <a:pt x="14400" y="4375"/>
                    </a:lnTo>
                    <a:lnTo>
                      <a:pt x="14400" y="1266"/>
                    </a:lnTo>
                    <a:lnTo>
                      <a:pt x="12776" y="0"/>
                    </a:lnTo>
                    <a:lnTo>
                      <a:pt x="8824" y="0"/>
                    </a:lnTo>
                    <a:lnTo>
                      <a:pt x="7200" y="1266"/>
                    </a:lnTo>
                    <a:lnTo>
                      <a:pt x="7200" y="4375"/>
                    </a:lnTo>
                    <a:lnTo>
                      <a:pt x="7694" y="4760"/>
                    </a:lnTo>
                    <a:lnTo>
                      <a:pt x="0" y="4760"/>
                    </a:lnTo>
                    <a:lnTo>
                      <a:pt x="10800" y="21600"/>
                    </a:lnTo>
                    <a:lnTo>
                      <a:pt x="21600" y="476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1" name="object 7"/>
            <p:cNvSpPr/>
            <p:nvPr/>
          </p:nvSpPr>
          <p:spPr>
            <a:xfrm>
              <a:off x="38098" y="720852"/>
              <a:ext cx="1082042" cy="271273"/>
            </a:xfrm>
            <a:prstGeom prst="rect">
              <a:avLst/>
            </a:prstGeom>
            <a:solidFill>
              <a:srgbClr val="C0C0C0"/>
            </a:solidFill>
            <a:ln w="12700" cap="flat">
              <a:noFill/>
              <a:miter lim="400000"/>
            </a:ln>
            <a:effectLst/>
          </p:spPr>
          <p:txBody>
            <a:bodyPr wrap="square" lIns="45719" tIns="45719" rIns="45719" bIns="45719" numCol="1" anchor="t">
              <a:noAutofit/>
            </a:bodyPr>
            <a:lstStyle/>
            <a:p>
              <a:endParaRPr/>
            </a:p>
          </p:txBody>
        </p:sp>
        <p:sp>
          <p:nvSpPr>
            <p:cNvPr id="202" name="object 8"/>
            <p:cNvSpPr/>
            <p:nvPr/>
          </p:nvSpPr>
          <p:spPr>
            <a:xfrm>
              <a:off x="38098" y="720852"/>
              <a:ext cx="1082042" cy="271273"/>
            </a:xfrm>
            <a:prstGeom prst="rect">
              <a:avLst/>
            </a:prstGeom>
            <a:noFill/>
            <a:ln w="9144" cap="flat">
              <a:solidFill>
                <a:srgbClr val="000000"/>
              </a:solidFill>
              <a:prstDash val="solid"/>
              <a:round/>
            </a:ln>
            <a:effectLst/>
          </p:spPr>
          <p:txBody>
            <a:bodyPr wrap="square" lIns="45719" tIns="45719" rIns="45719" bIns="45719" numCol="1" anchor="t">
              <a:noAutofit/>
            </a:bodyPr>
            <a:lstStyle/>
            <a:p>
              <a:endParaRPr/>
            </a:p>
          </p:txBody>
        </p:sp>
        <p:sp>
          <p:nvSpPr>
            <p:cNvPr id="203" name="object 9"/>
            <p:cNvSpPr/>
            <p:nvPr/>
          </p:nvSpPr>
          <p:spPr>
            <a:xfrm>
              <a:off x="38098" y="0"/>
              <a:ext cx="1082042" cy="271273"/>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04" name="object 10"/>
            <p:cNvSpPr/>
            <p:nvPr/>
          </p:nvSpPr>
          <p:spPr>
            <a:xfrm>
              <a:off x="38098" y="0"/>
              <a:ext cx="1082042" cy="271273"/>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06" name="object 11"/>
          <p:cNvSpPr txBox="1"/>
          <p:nvPr/>
        </p:nvSpPr>
        <p:spPr>
          <a:xfrm>
            <a:off x="5201410" y="1506219"/>
            <a:ext cx="10820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28929">
              <a:spcBef>
                <a:spcPts val="300"/>
              </a:spcBef>
              <a:defRPr sz="1200" spc="-5">
                <a:solidFill>
                  <a:srgbClr val="FFFFFF"/>
                </a:solidFill>
                <a:latin typeface="Tahoma Bold"/>
                <a:ea typeface="Tahoma Bold"/>
                <a:cs typeface="Tahoma Bold"/>
                <a:sym typeface="Tahoma Bold"/>
              </a:defRPr>
            </a:lvl1pPr>
          </a:lstStyle>
          <a:p>
            <a:r>
              <a:t>x= -1</a:t>
            </a:r>
          </a:p>
        </p:txBody>
      </p:sp>
      <p:grpSp>
        <p:nvGrpSpPr>
          <p:cNvPr id="209" name="object 12"/>
          <p:cNvGrpSpPr/>
          <p:nvPr/>
        </p:nvGrpSpPr>
        <p:grpSpPr>
          <a:xfrm>
            <a:off x="4116323" y="2183892"/>
            <a:ext cx="1085089" cy="271273"/>
            <a:chOff x="0" y="0"/>
            <a:chExt cx="1085088" cy="271272"/>
          </a:xfrm>
        </p:grpSpPr>
        <p:sp>
          <p:nvSpPr>
            <p:cNvPr id="207" name="object 13"/>
            <p:cNvSpPr/>
            <p:nvPr/>
          </p:nvSpPr>
          <p:spPr>
            <a:xfrm>
              <a:off x="0" y="0"/>
              <a:ext cx="1085089" cy="271273"/>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08" name="object 14"/>
            <p:cNvSpPr/>
            <p:nvPr/>
          </p:nvSpPr>
          <p:spPr>
            <a:xfrm>
              <a:off x="0" y="0"/>
              <a:ext cx="1085089" cy="271273"/>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10" name="object 15"/>
          <p:cNvSpPr txBox="1"/>
          <p:nvPr/>
        </p:nvSpPr>
        <p:spPr>
          <a:xfrm>
            <a:off x="4116323" y="2227833"/>
            <a:ext cx="108077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58114">
              <a:spcBef>
                <a:spcPts val="100"/>
              </a:spcBef>
              <a:defRPr sz="1200" spc="-5">
                <a:solidFill>
                  <a:srgbClr val="FFFFFF"/>
                </a:solidFill>
                <a:latin typeface="Tahoma Bold"/>
                <a:ea typeface="Tahoma Bold"/>
                <a:cs typeface="Tahoma Bold"/>
                <a:sym typeface="Tahoma Bold"/>
              </a:defRPr>
            </a:pPr>
            <a:r>
              <a:t>If (x&gt;0)</a:t>
            </a:r>
            <a:r>
              <a:rPr spc="-15"/>
              <a:t> </a:t>
            </a:r>
            <a:r>
              <a:rPr spc="0"/>
              <a:t>{</a:t>
            </a:r>
          </a:p>
        </p:txBody>
      </p:sp>
      <p:grpSp>
        <p:nvGrpSpPr>
          <p:cNvPr id="213" name="object 16"/>
          <p:cNvGrpSpPr/>
          <p:nvPr/>
        </p:nvGrpSpPr>
        <p:grpSpPr>
          <a:xfrm>
            <a:off x="6283451" y="2183892"/>
            <a:ext cx="1261874" cy="271273"/>
            <a:chOff x="0" y="0"/>
            <a:chExt cx="1261872" cy="271272"/>
          </a:xfrm>
        </p:grpSpPr>
        <p:sp>
          <p:nvSpPr>
            <p:cNvPr id="211" name="object 17"/>
            <p:cNvSpPr/>
            <p:nvPr/>
          </p:nvSpPr>
          <p:spPr>
            <a:xfrm>
              <a:off x="0" y="0"/>
              <a:ext cx="1261873" cy="271273"/>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12" name="object 18"/>
            <p:cNvSpPr/>
            <p:nvPr/>
          </p:nvSpPr>
          <p:spPr>
            <a:xfrm>
              <a:off x="0" y="0"/>
              <a:ext cx="1261873" cy="271273"/>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14" name="object 19"/>
          <p:cNvSpPr txBox="1"/>
          <p:nvPr/>
        </p:nvSpPr>
        <p:spPr>
          <a:xfrm>
            <a:off x="6288023" y="2229357"/>
            <a:ext cx="12573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62254">
              <a:spcBef>
                <a:spcPts val="100"/>
              </a:spcBef>
              <a:defRPr sz="1200" spc="-5">
                <a:solidFill>
                  <a:srgbClr val="FFFFFF"/>
                </a:solidFill>
                <a:latin typeface="Tahoma Bold"/>
                <a:ea typeface="Tahoma Bold"/>
                <a:cs typeface="Tahoma Bold"/>
                <a:sym typeface="Tahoma Bold"/>
              </a:defRPr>
            </a:pPr>
            <a:r>
              <a:t>sqrt(x);</a:t>
            </a:r>
            <a:r>
              <a:rPr spc="10"/>
              <a:t> </a:t>
            </a:r>
            <a:r>
              <a:rPr spc="0"/>
              <a:t>}</a:t>
            </a:r>
          </a:p>
        </p:txBody>
      </p:sp>
      <p:sp>
        <p:nvSpPr>
          <p:cNvPr id="215" name="object 20"/>
          <p:cNvSpPr txBox="1"/>
          <p:nvPr/>
        </p:nvSpPr>
        <p:spPr>
          <a:xfrm>
            <a:off x="2666744" y="1423415"/>
            <a:ext cx="1056641" cy="35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ts val="1400"/>
              </a:lnSpc>
              <a:spcBef>
                <a:spcPts val="100"/>
              </a:spcBef>
              <a:defRPr sz="1200" spc="-5">
                <a:latin typeface="Gothic Uralic"/>
                <a:ea typeface="Gothic Uralic"/>
                <a:cs typeface="Gothic Uralic"/>
                <a:sym typeface="Gothic Uralic"/>
              </a:defRPr>
            </a:pPr>
            <a:r>
              <a:t>Task A writes</a:t>
            </a:r>
            <a:r>
              <a:rPr spc="-50"/>
              <a:t> </a:t>
            </a:r>
            <a:r>
              <a:rPr spc="0"/>
              <a:t>x  </a:t>
            </a:r>
            <a:r>
              <a:rPr spc="-10"/>
              <a:t>(prio </a:t>
            </a:r>
            <a:r>
              <a:rPr spc="0"/>
              <a:t>&gt;</a:t>
            </a:r>
            <a:r>
              <a:rPr spc="5"/>
              <a:t> </a:t>
            </a:r>
            <a:r>
              <a:t>p)</a:t>
            </a:r>
          </a:p>
        </p:txBody>
      </p:sp>
      <p:sp>
        <p:nvSpPr>
          <p:cNvPr id="216" name="object 21"/>
          <p:cNvSpPr txBox="1"/>
          <p:nvPr/>
        </p:nvSpPr>
        <p:spPr>
          <a:xfrm>
            <a:off x="2666744" y="2137231"/>
            <a:ext cx="1351917" cy="532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Gothic Uralic"/>
                <a:ea typeface="Gothic Uralic"/>
                <a:cs typeface="Gothic Uralic"/>
                <a:sym typeface="Gothic Uralic"/>
              </a:defRPr>
            </a:pPr>
            <a:r>
              <a:t>Task </a:t>
            </a:r>
            <a:r>
              <a:rPr spc="0"/>
              <a:t>B </a:t>
            </a:r>
            <a:r>
              <a:t>reads </a:t>
            </a:r>
            <a:r>
              <a:rPr spc="0"/>
              <a:t>x</a:t>
            </a:r>
            <a:r>
              <a:rPr spc="-30"/>
              <a:t> </a:t>
            </a:r>
            <a:r>
              <a:rPr spc="-10"/>
              <a:t>two</a:t>
            </a:r>
          </a:p>
          <a:p>
            <a:pPr marR="793115" indent="12700">
              <a:lnSpc>
                <a:spcPts val="1400"/>
              </a:lnSpc>
              <a:defRPr sz="1200" spc="-5">
                <a:latin typeface="Gothic Uralic"/>
                <a:ea typeface="Gothic Uralic"/>
                <a:cs typeface="Gothic Uralic"/>
                <a:sym typeface="Gothic Uralic"/>
              </a:defRPr>
            </a:pPr>
            <a:r>
              <a:t>times  </a:t>
            </a:r>
            <a:r>
              <a:rPr spc="-10"/>
              <a:t>(prio</a:t>
            </a:r>
            <a:r>
              <a:rPr spc="-65"/>
              <a:t> </a:t>
            </a:r>
            <a:r>
              <a:t>p)</a:t>
            </a:r>
          </a:p>
        </p:txBody>
      </p:sp>
      <p:grpSp>
        <p:nvGrpSpPr>
          <p:cNvPr id="238" name="object 22"/>
          <p:cNvGrpSpPr/>
          <p:nvPr/>
        </p:nvGrpSpPr>
        <p:grpSpPr>
          <a:xfrm>
            <a:off x="5163311" y="3407663"/>
            <a:ext cx="1069849" cy="992126"/>
            <a:chOff x="0" y="0"/>
            <a:chExt cx="1069847" cy="992125"/>
          </a:xfrm>
        </p:grpSpPr>
        <p:grpSp>
          <p:nvGrpSpPr>
            <p:cNvPr id="233" name="object 23"/>
            <p:cNvGrpSpPr/>
            <p:nvPr/>
          </p:nvGrpSpPr>
          <p:grpSpPr>
            <a:xfrm>
              <a:off x="0" y="257554"/>
              <a:ext cx="1069848" cy="477014"/>
              <a:chOff x="0" y="0"/>
              <a:chExt cx="1069848" cy="477012"/>
            </a:xfrm>
          </p:grpSpPr>
          <p:sp>
            <p:nvSpPr>
              <p:cNvPr id="217" name="Shape"/>
              <p:cNvSpPr/>
              <p:nvPr/>
            </p:nvSpPr>
            <p:spPr>
              <a:xfrm>
                <a:off x="25907" y="451104"/>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18" name="Shape"/>
              <p:cNvSpPr/>
              <p:nvPr/>
            </p:nvSpPr>
            <p:spPr>
              <a:xfrm>
                <a:off x="25907" y="399288"/>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19" name="Shape"/>
              <p:cNvSpPr/>
              <p:nvPr/>
            </p:nvSpPr>
            <p:spPr>
              <a:xfrm>
                <a:off x="25907" y="347345"/>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21600" y="4847"/>
                    </a:moveTo>
                    <a:lnTo>
                      <a:pt x="16729" y="0"/>
                    </a:lnTo>
                    <a:lnTo>
                      <a:pt x="4871" y="0"/>
                    </a:lnTo>
                    <a:lnTo>
                      <a:pt x="0" y="4847"/>
                    </a:lnTo>
                    <a:lnTo>
                      <a:pt x="0" y="16753"/>
                    </a:lnTo>
                    <a:lnTo>
                      <a:pt x="4871" y="21600"/>
                    </a:lnTo>
                    <a:lnTo>
                      <a:pt x="16729" y="21600"/>
                    </a:lnTo>
                    <a:lnTo>
                      <a:pt x="21600" y="16753"/>
                    </a:lnTo>
                    <a:lnTo>
                      <a:pt x="21600" y="484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0" name="Shape"/>
              <p:cNvSpPr/>
              <p:nvPr/>
            </p:nvSpPr>
            <p:spPr>
              <a:xfrm>
                <a:off x="25907" y="295529"/>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1" name="Shape"/>
              <p:cNvSpPr/>
              <p:nvPr/>
            </p:nvSpPr>
            <p:spPr>
              <a:xfrm>
                <a:off x="25907" y="243713"/>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2" name="Shape"/>
              <p:cNvSpPr/>
              <p:nvPr/>
            </p:nvSpPr>
            <p:spPr>
              <a:xfrm>
                <a:off x="25907" y="191897"/>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3" name="Shape"/>
              <p:cNvSpPr/>
              <p:nvPr/>
            </p:nvSpPr>
            <p:spPr>
              <a:xfrm>
                <a:off x="25907" y="140081"/>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4" name="Shape"/>
              <p:cNvSpPr/>
              <p:nvPr/>
            </p:nvSpPr>
            <p:spPr>
              <a:xfrm>
                <a:off x="0" y="12954"/>
                <a:ext cx="77725" cy="101220"/>
              </a:xfrm>
              <a:custGeom>
                <a:avLst/>
                <a:gdLst/>
                <a:ahLst/>
                <a:cxnLst>
                  <a:cxn ang="0">
                    <a:pos x="wd2" y="hd2"/>
                  </a:cxn>
                  <a:cxn ang="5400000">
                    <a:pos x="wd2" y="hd2"/>
                  </a:cxn>
                  <a:cxn ang="10800000">
                    <a:pos x="wd2" y="hd2"/>
                  </a:cxn>
                  <a:cxn ang="16200000">
                    <a:pos x="wd2" y="hd2"/>
                  </a:cxn>
                </a:cxnLst>
                <a:rect l="0" t="0" r="r" b="b"/>
                <a:pathLst>
                  <a:path w="21600" h="21600" extrusionOk="0">
                    <a:moveTo>
                      <a:pt x="21600" y="16586"/>
                    </a:moveTo>
                    <a:lnTo>
                      <a:pt x="10800" y="0"/>
                    </a:lnTo>
                    <a:lnTo>
                      <a:pt x="0" y="16586"/>
                    </a:lnTo>
                    <a:lnTo>
                      <a:pt x="8118" y="16586"/>
                    </a:lnTo>
                    <a:lnTo>
                      <a:pt x="7200" y="17291"/>
                    </a:lnTo>
                    <a:lnTo>
                      <a:pt x="7200" y="20353"/>
                    </a:lnTo>
                    <a:lnTo>
                      <a:pt x="8824" y="21600"/>
                    </a:lnTo>
                    <a:lnTo>
                      <a:pt x="12776" y="21600"/>
                    </a:lnTo>
                    <a:lnTo>
                      <a:pt x="14400" y="20353"/>
                    </a:lnTo>
                    <a:lnTo>
                      <a:pt x="14400" y="17291"/>
                    </a:lnTo>
                    <a:lnTo>
                      <a:pt x="13482" y="16586"/>
                    </a:lnTo>
                    <a:lnTo>
                      <a:pt x="21600" y="16586"/>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5" name="Shape"/>
              <p:cNvSpPr/>
              <p:nvPr/>
            </p:nvSpPr>
            <p:spPr>
              <a:xfrm>
                <a:off x="1018032" y="311023"/>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6" name="Shape"/>
              <p:cNvSpPr/>
              <p:nvPr/>
            </p:nvSpPr>
            <p:spPr>
              <a:xfrm>
                <a:off x="1018032" y="259207"/>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7" name="Shape"/>
              <p:cNvSpPr/>
              <p:nvPr/>
            </p:nvSpPr>
            <p:spPr>
              <a:xfrm>
                <a:off x="1018032" y="207391"/>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8" name="Shape"/>
              <p:cNvSpPr/>
              <p:nvPr/>
            </p:nvSpPr>
            <p:spPr>
              <a:xfrm>
                <a:off x="1018032" y="155575"/>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765"/>
                    </a:moveTo>
                    <a:lnTo>
                      <a:pt x="16729" y="0"/>
                    </a:lnTo>
                    <a:lnTo>
                      <a:pt x="4871" y="0"/>
                    </a:lnTo>
                    <a:lnTo>
                      <a:pt x="0" y="4765"/>
                    </a:lnTo>
                    <a:lnTo>
                      <a:pt x="0" y="16729"/>
                    </a:lnTo>
                    <a:lnTo>
                      <a:pt x="4871" y="21600"/>
                    </a:lnTo>
                    <a:lnTo>
                      <a:pt x="16729" y="21600"/>
                    </a:lnTo>
                    <a:lnTo>
                      <a:pt x="21600" y="16729"/>
                    </a:lnTo>
                    <a:lnTo>
                      <a:pt x="21600" y="4765"/>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29" name="Shape"/>
              <p:cNvSpPr/>
              <p:nvPr/>
            </p:nvSpPr>
            <p:spPr>
              <a:xfrm>
                <a:off x="1018032" y="103632"/>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21600" y="4847"/>
                    </a:moveTo>
                    <a:lnTo>
                      <a:pt x="16729" y="0"/>
                    </a:lnTo>
                    <a:lnTo>
                      <a:pt x="4871" y="0"/>
                    </a:lnTo>
                    <a:lnTo>
                      <a:pt x="0" y="4847"/>
                    </a:lnTo>
                    <a:lnTo>
                      <a:pt x="0" y="16753"/>
                    </a:lnTo>
                    <a:lnTo>
                      <a:pt x="4871" y="21600"/>
                    </a:lnTo>
                    <a:lnTo>
                      <a:pt x="16729" y="21600"/>
                    </a:lnTo>
                    <a:lnTo>
                      <a:pt x="21600" y="16753"/>
                    </a:lnTo>
                    <a:lnTo>
                      <a:pt x="21600" y="4847"/>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0" name="Shape"/>
              <p:cNvSpPr/>
              <p:nvPr/>
            </p:nvSpPr>
            <p:spPr>
              <a:xfrm>
                <a:off x="1018032" y="51816"/>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1" name="Shape"/>
              <p:cNvSpPr/>
              <p:nvPr/>
            </p:nvSpPr>
            <p:spPr>
              <a:xfrm>
                <a:off x="1018032" y="0"/>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4871"/>
                    </a:moveTo>
                    <a:lnTo>
                      <a:pt x="16729" y="0"/>
                    </a:lnTo>
                    <a:lnTo>
                      <a:pt x="4871" y="0"/>
                    </a:lnTo>
                    <a:lnTo>
                      <a:pt x="0" y="4871"/>
                    </a:lnTo>
                    <a:lnTo>
                      <a:pt x="0" y="16835"/>
                    </a:lnTo>
                    <a:lnTo>
                      <a:pt x="4871" y="21600"/>
                    </a:lnTo>
                    <a:lnTo>
                      <a:pt x="16729" y="21600"/>
                    </a:lnTo>
                    <a:lnTo>
                      <a:pt x="21600" y="16835"/>
                    </a:lnTo>
                    <a:lnTo>
                      <a:pt x="21600" y="4871"/>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 name="Shape"/>
              <p:cNvSpPr/>
              <p:nvPr/>
            </p:nvSpPr>
            <p:spPr>
              <a:xfrm>
                <a:off x="992124" y="362839"/>
                <a:ext cx="77725" cy="101220"/>
              </a:xfrm>
              <a:custGeom>
                <a:avLst/>
                <a:gdLst/>
                <a:ahLst/>
                <a:cxnLst>
                  <a:cxn ang="0">
                    <a:pos x="wd2" y="hd2"/>
                  </a:cxn>
                  <a:cxn ang="5400000">
                    <a:pos x="wd2" y="hd2"/>
                  </a:cxn>
                  <a:cxn ang="10800000">
                    <a:pos x="wd2" y="hd2"/>
                  </a:cxn>
                  <a:cxn ang="16200000">
                    <a:pos x="wd2" y="hd2"/>
                  </a:cxn>
                </a:cxnLst>
                <a:rect l="0" t="0" r="r" b="b"/>
                <a:pathLst>
                  <a:path w="21600" h="21600" extrusionOk="0">
                    <a:moveTo>
                      <a:pt x="21600" y="5014"/>
                    </a:moveTo>
                    <a:lnTo>
                      <a:pt x="13482" y="5014"/>
                    </a:lnTo>
                    <a:lnTo>
                      <a:pt x="14400" y="4309"/>
                    </a:lnTo>
                    <a:lnTo>
                      <a:pt x="14400" y="1247"/>
                    </a:lnTo>
                    <a:lnTo>
                      <a:pt x="12776" y="0"/>
                    </a:lnTo>
                    <a:lnTo>
                      <a:pt x="8824" y="0"/>
                    </a:lnTo>
                    <a:lnTo>
                      <a:pt x="7200" y="1247"/>
                    </a:lnTo>
                    <a:lnTo>
                      <a:pt x="7200" y="4309"/>
                    </a:lnTo>
                    <a:lnTo>
                      <a:pt x="8118" y="5014"/>
                    </a:lnTo>
                    <a:lnTo>
                      <a:pt x="0" y="5014"/>
                    </a:lnTo>
                    <a:lnTo>
                      <a:pt x="10800" y="21600"/>
                    </a:lnTo>
                    <a:lnTo>
                      <a:pt x="21600" y="501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34" name="object 24"/>
            <p:cNvSpPr/>
            <p:nvPr/>
          </p:nvSpPr>
          <p:spPr>
            <a:xfrm>
              <a:off x="38098" y="720852"/>
              <a:ext cx="992127" cy="271274"/>
            </a:xfrm>
            <a:prstGeom prst="rect">
              <a:avLst/>
            </a:prstGeom>
            <a:solidFill>
              <a:srgbClr val="C0C0C0"/>
            </a:solidFill>
            <a:ln w="12700" cap="flat">
              <a:noFill/>
              <a:miter lim="400000"/>
            </a:ln>
            <a:effectLst/>
          </p:spPr>
          <p:txBody>
            <a:bodyPr wrap="square" lIns="45719" tIns="45719" rIns="45719" bIns="45719" numCol="1" anchor="t">
              <a:noAutofit/>
            </a:bodyPr>
            <a:lstStyle/>
            <a:p>
              <a:endParaRPr/>
            </a:p>
          </p:txBody>
        </p:sp>
        <p:sp>
          <p:nvSpPr>
            <p:cNvPr id="235" name="object 25"/>
            <p:cNvSpPr/>
            <p:nvPr/>
          </p:nvSpPr>
          <p:spPr>
            <a:xfrm>
              <a:off x="38098" y="720852"/>
              <a:ext cx="992127" cy="271274"/>
            </a:xfrm>
            <a:prstGeom prst="rect">
              <a:avLst/>
            </a:prstGeom>
            <a:noFill/>
            <a:ln w="9144" cap="flat">
              <a:solidFill>
                <a:srgbClr val="000000"/>
              </a:solidFill>
              <a:prstDash val="solid"/>
              <a:round/>
            </a:ln>
            <a:effectLst/>
          </p:spPr>
          <p:txBody>
            <a:bodyPr wrap="square" lIns="45719" tIns="45719" rIns="45719" bIns="45719" numCol="1" anchor="t">
              <a:noAutofit/>
            </a:bodyPr>
            <a:lstStyle/>
            <a:p>
              <a:endParaRPr/>
            </a:p>
          </p:txBody>
        </p:sp>
        <p:sp>
          <p:nvSpPr>
            <p:cNvPr id="236" name="object 26"/>
            <p:cNvSpPr/>
            <p:nvPr/>
          </p:nvSpPr>
          <p:spPr>
            <a:xfrm>
              <a:off x="38098" y="0"/>
              <a:ext cx="992127" cy="269748"/>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37" name="object 27"/>
            <p:cNvSpPr/>
            <p:nvPr/>
          </p:nvSpPr>
          <p:spPr>
            <a:xfrm>
              <a:off x="38098" y="0"/>
              <a:ext cx="992127" cy="269748"/>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39" name="object 28"/>
          <p:cNvSpPr txBox="1"/>
          <p:nvPr/>
        </p:nvSpPr>
        <p:spPr>
          <a:xfrm>
            <a:off x="5201410" y="3452749"/>
            <a:ext cx="992506"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175" algn="ctr">
              <a:spcBef>
                <a:spcPts val="300"/>
              </a:spcBef>
              <a:defRPr sz="1200">
                <a:solidFill>
                  <a:srgbClr val="FFFFFF"/>
                </a:solidFill>
                <a:latin typeface="Tahoma Bold"/>
                <a:ea typeface="Tahoma Bold"/>
                <a:cs typeface="Tahoma Bold"/>
                <a:sym typeface="Tahoma Bold"/>
              </a:defRPr>
            </a:lvl1pPr>
          </a:lstStyle>
          <a:p>
            <a:r>
              <a:t>1/x</a:t>
            </a:r>
          </a:p>
        </p:txBody>
      </p:sp>
      <p:grpSp>
        <p:nvGrpSpPr>
          <p:cNvPr id="242" name="object 29"/>
          <p:cNvGrpSpPr/>
          <p:nvPr/>
        </p:nvGrpSpPr>
        <p:grpSpPr>
          <a:xfrm>
            <a:off x="4480558" y="4128515"/>
            <a:ext cx="720852" cy="271274"/>
            <a:chOff x="0" y="0"/>
            <a:chExt cx="720851" cy="271273"/>
          </a:xfrm>
        </p:grpSpPr>
        <p:sp>
          <p:nvSpPr>
            <p:cNvPr id="240" name="object 30"/>
            <p:cNvSpPr/>
            <p:nvPr/>
          </p:nvSpPr>
          <p:spPr>
            <a:xfrm>
              <a:off x="0" y="0"/>
              <a:ext cx="720852" cy="271274"/>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41" name="object 31"/>
            <p:cNvSpPr/>
            <p:nvPr/>
          </p:nvSpPr>
          <p:spPr>
            <a:xfrm>
              <a:off x="0" y="0"/>
              <a:ext cx="720852" cy="271274"/>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43" name="object 32"/>
          <p:cNvSpPr txBox="1"/>
          <p:nvPr/>
        </p:nvSpPr>
        <p:spPr>
          <a:xfrm>
            <a:off x="4480559" y="4173982"/>
            <a:ext cx="71628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203834">
              <a:spcBef>
                <a:spcPts val="100"/>
              </a:spcBef>
              <a:defRPr sz="1200" spc="-10">
                <a:solidFill>
                  <a:srgbClr val="FFFFFF"/>
                </a:solidFill>
                <a:latin typeface="Tahoma Bold"/>
                <a:ea typeface="Tahoma Bold"/>
                <a:cs typeface="Tahoma Bold"/>
                <a:sym typeface="Tahoma Bold"/>
              </a:defRPr>
            </a:lvl1pPr>
          </a:lstStyle>
          <a:p>
            <a:r>
              <a:t>x=0</a:t>
            </a:r>
          </a:p>
        </p:txBody>
      </p:sp>
      <p:grpSp>
        <p:nvGrpSpPr>
          <p:cNvPr id="246" name="object 33"/>
          <p:cNvGrpSpPr/>
          <p:nvPr/>
        </p:nvGrpSpPr>
        <p:grpSpPr>
          <a:xfrm>
            <a:off x="6193535" y="4128515"/>
            <a:ext cx="1261873" cy="271274"/>
            <a:chOff x="0" y="0"/>
            <a:chExt cx="1261872" cy="271273"/>
          </a:xfrm>
        </p:grpSpPr>
        <p:sp>
          <p:nvSpPr>
            <p:cNvPr id="244" name="object 34"/>
            <p:cNvSpPr/>
            <p:nvPr/>
          </p:nvSpPr>
          <p:spPr>
            <a:xfrm>
              <a:off x="0" y="0"/>
              <a:ext cx="1261873" cy="271274"/>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45" name="object 35"/>
            <p:cNvSpPr/>
            <p:nvPr/>
          </p:nvSpPr>
          <p:spPr>
            <a:xfrm>
              <a:off x="0" y="0"/>
              <a:ext cx="1261873" cy="271274"/>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47" name="object 36"/>
          <p:cNvSpPr txBox="1"/>
          <p:nvPr/>
        </p:nvSpPr>
        <p:spPr>
          <a:xfrm>
            <a:off x="6198108" y="4173982"/>
            <a:ext cx="12573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spcBef>
                <a:spcPts val="100"/>
              </a:spcBef>
              <a:defRPr sz="1200" spc="-10">
                <a:solidFill>
                  <a:srgbClr val="FFFFFF"/>
                </a:solidFill>
                <a:latin typeface="Tahoma Bold"/>
                <a:ea typeface="Tahoma Bold"/>
                <a:cs typeface="Tahoma Bold"/>
                <a:sym typeface="Tahoma Bold"/>
              </a:defRPr>
            </a:lvl1pPr>
          </a:lstStyle>
          <a:p>
            <a:r>
              <a:t>x=4</a:t>
            </a:r>
          </a:p>
        </p:txBody>
      </p:sp>
      <p:sp>
        <p:nvSpPr>
          <p:cNvPr id="248" name="object 37"/>
          <p:cNvSpPr txBox="1"/>
          <p:nvPr/>
        </p:nvSpPr>
        <p:spPr>
          <a:xfrm>
            <a:off x="2666744" y="3361054"/>
            <a:ext cx="1056641" cy="35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spcBef>
                <a:spcPts val="100"/>
              </a:spcBef>
              <a:defRPr sz="1200" spc="-5">
                <a:latin typeface="Gothic Uralic"/>
                <a:ea typeface="Gothic Uralic"/>
                <a:cs typeface="Gothic Uralic"/>
                <a:sym typeface="Gothic Uralic"/>
              </a:defRPr>
            </a:pPr>
            <a:r>
              <a:t>Task A reads</a:t>
            </a:r>
            <a:r>
              <a:rPr spc="-55"/>
              <a:t> </a:t>
            </a:r>
            <a:r>
              <a:rPr spc="0"/>
              <a:t>x  </a:t>
            </a:r>
            <a:r>
              <a:rPr spc="-10"/>
              <a:t>(prio </a:t>
            </a:r>
            <a:r>
              <a:rPr spc="0"/>
              <a:t>&gt;</a:t>
            </a:r>
            <a:r>
              <a:rPr spc="5"/>
              <a:t> </a:t>
            </a:r>
            <a:r>
              <a:t>p)</a:t>
            </a:r>
          </a:p>
        </p:txBody>
      </p:sp>
      <p:sp>
        <p:nvSpPr>
          <p:cNvPr id="249" name="object 38"/>
          <p:cNvSpPr txBox="1"/>
          <p:nvPr/>
        </p:nvSpPr>
        <p:spPr>
          <a:xfrm>
            <a:off x="2666744" y="4082541"/>
            <a:ext cx="1351281" cy="532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spcBef>
                <a:spcPts val="100"/>
              </a:spcBef>
              <a:defRPr sz="1200" spc="-5">
                <a:latin typeface="Gothic Uralic"/>
                <a:ea typeface="Gothic Uralic"/>
                <a:cs typeface="Gothic Uralic"/>
                <a:sym typeface="Gothic Uralic"/>
              </a:defRPr>
            </a:pPr>
            <a:r>
              <a:t>Task </a:t>
            </a:r>
            <a:r>
              <a:rPr spc="0"/>
              <a:t>B </a:t>
            </a:r>
            <a:r>
              <a:t>writes </a:t>
            </a:r>
            <a:r>
              <a:rPr spc="0"/>
              <a:t>x</a:t>
            </a:r>
            <a:r>
              <a:rPr spc="-40"/>
              <a:t> </a:t>
            </a:r>
            <a:r>
              <a:rPr spc="-10"/>
              <a:t>two  </a:t>
            </a:r>
            <a:r>
              <a:t>times</a:t>
            </a:r>
          </a:p>
          <a:p>
            <a:pPr indent="12700">
              <a:lnSpc>
                <a:spcPts val="1400"/>
              </a:lnSpc>
              <a:defRPr sz="1200" spc="-10">
                <a:latin typeface="Gothic Uralic"/>
                <a:ea typeface="Gothic Uralic"/>
                <a:cs typeface="Gothic Uralic"/>
                <a:sym typeface="Gothic Uralic"/>
              </a:defRPr>
            </a:pPr>
            <a:r>
              <a:t>(prio</a:t>
            </a:r>
            <a:r>
              <a:rPr spc="10"/>
              <a:t> </a:t>
            </a:r>
            <a:r>
              <a:rPr spc="-5"/>
              <a:t>p)</a:t>
            </a:r>
          </a:p>
        </p:txBody>
      </p:sp>
      <p:sp>
        <p:nvSpPr>
          <p:cNvPr id="250" name="object 39"/>
          <p:cNvSpPr/>
          <p:nvPr/>
        </p:nvSpPr>
        <p:spPr>
          <a:xfrm>
            <a:off x="6780276" y="1751076"/>
            <a:ext cx="288036" cy="432817"/>
          </a:xfrm>
          <a:custGeom>
            <a:avLst/>
            <a:gdLst/>
            <a:ahLst/>
            <a:cxnLst>
              <a:cxn ang="0">
                <a:pos x="wd2" y="hd2"/>
              </a:cxn>
              <a:cxn ang="5400000">
                <a:pos x="wd2" y="hd2"/>
              </a:cxn>
              <a:cxn ang="10800000">
                <a:pos x="wd2" y="hd2"/>
              </a:cxn>
              <a:cxn ang="16200000">
                <a:pos x="wd2" y="hd2"/>
              </a:cxn>
            </a:cxnLst>
            <a:rect l="0" t="0" r="r" b="b"/>
            <a:pathLst>
              <a:path w="21600" h="21600" extrusionOk="0">
                <a:moveTo>
                  <a:pt x="8476" y="0"/>
                </a:moveTo>
                <a:lnTo>
                  <a:pt x="0" y="3892"/>
                </a:lnTo>
                <a:lnTo>
                  <a:pt x="7600" y="8379"/>
                </a:lnTo>
                <a:lnTo>
                  <a:pt x="5019" y="9704"/>
                </a:lnTo>
                <a:lnTo>
                  <a:pt x="12219" y="13988"/>
                </a:lnTo>
                <a:lnTo>
                  <a:pt x="10009" y="14913"/>
                </a:lnTo>
                <a:lnTo>
                  <a:pt x="21600" y="21600"/>
                </a:lnTo>
                <a:lnTo>
                  <a:pt x="14771" y="12879"/>
                </a:lnTo>
                <a:lnTo>
                  <a:pt x="16581" y="12004"/>
                </a:lnTo>
                <a:lnTo>
                  <a:pt x="11048" y="6794"/>
                </a:lnTo>
                <a:lnTo>
                  <a:pt x="12857" y="6078"/>
                </a:lnTo>
                <a:lnTo>
                  <a:pt x="8476" y="0"/>
                </a:lnTo>
                <a:close/>
              </a:path>
            </a:pathLst>
          </a:custGeom>
          <a:solidFill>
            <a:srgbClr val="FF0000"/>
          </a:solidFill>
          <a:ln w="12700">
            <a:miter lim="400000"/>
          </a:ln>
        </p:spPr>
        <p:txBody>
          <a:bodyPr lIns="45719" rIns="45719"/>
          <a:lstStyle/>
          <a:p>
            <a:endParaRPr/>
          </a:p>
        </p:txBody>
      </p:sp>
      <p:sp>
        <p:nvSpPr>
          <p:cNvPr id="251" name="object 40"/>
          <p:cNvSpPr/>
          <p:nvPr/>
        </p:nvSpPr>
        <p:spPr>
          <a:xfrm>
            <a:off x="5413247" y="2974848"/>
            <a:ext cx="288038" cy="432816"/>
          </a:xfrm>
          <a:custGeom>
            <a:avLst/>
            <a:gdLst/>
            <a:ahLst/>
            <a:cxnLst>
              <a:cxn ang="0">
                <a:pos x="wd2" y="hd2"/>
              </a:cxn>
              <a:cxn ang="5400000">
                <a:pos x="wd2" y="hd2"/>
              </a:cxn>
              <a:cxn ang="10800000">
                <a:pos x="wd2" y="hd2"/>
              </a:cxn>
              <a:cxn ang="16200000">
                <a:pos x="wd2" y="hd2"/>
              </a:cxn>
            </a:cxnLst>
            <a:rect l="0" t="0" r="r" b="b"/>
            <a:pathLst>
              <a:path w="21600" h="21600" extrusionOk="0">
                <a:moveTo>
                  <a:pt x="8476" y="0"/>
                </a:moveTo>
                <a:lnTo>
                  <a:pt x="0" y="3892"/>
                </a:lnTo>
                <a:lnTo>
                  <a:pt x="7600" y="8379"/>
                </a:lnTo>
                <a:lnTo>
                  <a:pt x="5019" y="9703"/>
                </a:lnTo>
                <a:lnTo>
                  <a:pt x="12219" y="13988"/>
                </a:lnTo>
                <a:lnTo>
                  <a:pt x="10009" y="14913"/>
                </a:lnTo>
                <a:lnTo>
                  <a:pt x="21600" y="21600"/>
                </a:lnTo>
                <a:lnTo>
                  <a:pt x="14771" y="12879"/>
                </a:lnTo>
                <a:lnTo>
                  <a:pt x="16581" y="12004"/>
                </a:lnTo>
                <a:lnTo>
                  <a:pt x="11048" y="6794"/>
                </a:lnTo>
                <a:lnTo>
                  <a:pt x="12857" y="6078"/>
                </a:lnTo>
                <a:lnTo>
                  <a:pt x="8476" y="0"/>
                </a:lnTo>
                <a:close/>
              </a:path>
            </a:pathLst>
          </a:custGeom>
          <a:solidFill>
            <a:srgbClr val="FF0000"/>
          </a:solidFill>
          <a:ln w="12700">
            <a:miter lim="400000"/>
          </a:ln>
        </p:spPr>
        <p:txBody>
          <a:bodyPr lIns="45719" rIns="45719"/>
          <a:lstStyle/>
          <a:p>
            <a:endParaRPr/>
          </a:p>
        </p:txBody>
      </p:sp>
      <p:sp>
        <p:nvSpPr>
          <p:cNvPr id="252" name="object 41"/>
          <p:cNvSpPr txBox="1"/>
          <p:nvPr/>
        </p:nvSpPr>
        <p:spPr>
          <a:xfrm>
            <a:off x="4052442" y="4961228"/>
            <a:ext cx="1278256"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Arial"/>
                <a:ea typeface="Arial"/>
                <a:cs typeface="Arial"/>
                <a:sym typeface="Arial"/>
              </a:defRPr>
            </a:pPr>
            <a:r>
              <a:t>intermediate</a:t>
            </a:r>
            <a:r>
              <a:rPr spc="-75"/>
              <a:t> </a:t>
            </a:r>
            <a:r>
              <a:rPr spc="0"/>
              <a:t>result</a:t>
            </a:r>
          </a:p>
        </p:txBody>
      </p:sp>
      <p:grpSp>
        <p:nvGrpSpPr>
          <p:cNvPr id="258" name="object 42"/>
          <p:cNvGrpSpPr/>
          <p:nvPr/>
        </p:nvGrpSpPr>
        <p:grpSpPr>
          <a:xfrm>
            <a:off x="4691253" y="4400550"/>
            <a:ext cx="179071" cy="522364"/>
            <a:chOff x="0" y="0"/>
            <a:chExt cx="179070" cy="522363"/>
          </a:xfrm>
        </p:grpSpPr>
        <p:sp>
          <p:nvSpPr>
            <p:cNvPr id="253" name="Shape"/>
            <p:cNvSpPr/>
            <p:nvPr/>
          </p:nvSpPr>
          <p:spPr>
            <a:xfrm>
              <a:off x="0" y="37912"/>
              <a:ext cx="145021" cy="484452"/>
            </a:xfrm>
            <a:custGeom>
              <a:avLst/>
              <a:gdLst/>
              <a:ahLst/>
              <a:cxnLst>
                <a:cxn ang="0">
                  <a:pos x="wd2" y="hd2"/>
                </a:cxn>
                <a:cxn ang="5400000">
                  <a:pos x="wd2" y="hd2"/>
                </a:cxn>
                <a:cxn ang="10800000">
                  <a:pos x="wd2" y="hd2"/>
                </a:cxn>
                <a:cxn ang="16200000">
                  <a:pos x="wd2" y="hd2"/>
                </a:cxn>
              </a:cxnLst>
              <a:rect l="0" t="0" r="r" b="b"/>
              <a:pathLst>
                <a:path w="21600" h="21600" extrusionOk="0">
                  <a:moveTo>
                    <a:pt x="20844" y="0"/>
                  </a:moveTo>
                  <a:lnTo>
                    <a:pt x="18761" y="614"/>
                  </a:lnTo>
                  <a:lnTo>
                    <a:pt x="0" y="21369"/>
                  </a:lnTo>
                  <a:lnTo>
                    <a:pt x="2837" y="21600"/>
                  </a:lnTo>
                  <a:lnTo>
                    <a:pt x="21600" y="839"/>
                  </a:lnTo>
                  <a:lnTo>
                    <a:pt x="20844"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54" name="Shape"/>
            <p:cNvSpPr/>
            <p:nvPr/>
          </p:nvSpPr>
          <p:spPr>
            <a:xfrm>
              <a:off x="135509" y="16382"/>
              <a:ext cx="43562" cy="98681"/>
            </a:xfrm>
            <a:custGeom>
              <a:avLst/>
              <a:gdLst/>
              <a:ahLst/>
              <a:cxnLst>
                <a:cxn ang="0">
                  <a:pos x="wd2" y="hd2"/>
                </a:cxn>
                <a:cxn ang="5400000">
                  <a:pos x="wd2" y="hd2"/>
                </a:cxn>
                <a:cxn ang="10800000">
                  <a:pos x="wd2" y="hd2"/>
                </a:cxn>
                <a:cxn ang="16200000">
                  <a:pos x="wd2" y="hd2"/>
                </a:cxn>
              </a:cxnLst>
              <a:rect l="0" t="0" r="r" b="b"/>
              <a:pathLst>
                <a:path w="21600" h="21600" extrusionOk="0">
                  <a:moveTo>
                    <a:pt x="9438" y="0"/>
                  </a:moveTo>
                  <a:lnTo>
                    <a:pt x="0" y="0"/>
                  </a:lnTo>
                  <a:lnTo>
                    <a:pt x="9446" y="1112"/>
                  </a:lnTo>
                  <a:lnTo>
                    <a:pt x="4716" y="8830"/>
                  </a:lnTo>
                  <a:lnTo>
                    <a:pt x="11415" y="19793"/>
                  </a:lnTo>
                  <a:lnTo>
                    <a:pt x="12091" y="20933"/>
                  </a:lnTo>
                  <a:lnTo>
                    <a:pt x="14799" y="21600"/>
                  </a:lnTo>
                  <a:lnTo>
                    <a:pt x="20026" y="20988"/>
                  </a:lnTo>
                  <a:lnTo>
                    <a:pt x="21600" y="19793"/>
                  </a:lnTo>
                  <a:lnTo>
                    <a:pt x="20844" y="18626"/>
                  </a:lnTo>
                  <a:lnTo>
                    <a:pt x="9438"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55" name="Shape"/>
            <p:cNvSpPr/>
            <p:nvPr/>
          </p:nvSpPr>
          <p:spPr>
            <a:xfrm>
              <a:off x="71373" y="0"/>
              <a:ext cx="83169" cy="91821"/>
            </a:xfrm>
            <a:custGeom>
              <a:avLst/>
              <a:gdLst/>
              <a:ahLst/>
              <a:cxnLst>
                <a:cxn ang="0">
                  <a:pos x="wd2" y="hd2"/>
                </a:cxn>
                <a:cxn ang="5400000">
                  <a:pos x="wd2" y="hd2"/>
                </a:cxn>
                <a:cxn ang="10800000">
                  <a:pos x="wd2" y="hd2"/>
                </a:cxn>
                <a:cxn ang="16200000">
                  <a:pos x="wd2" y="hd2"/>
                </a:cxn>
              </a:cxnLst>
              <a:rect l="0" t="0" r="r" b="b"/>
              <a:pathLst>
                <a:path w="21600" h="21600" extrusionOk="0">
                  <a:moveTo>
                    <a:pt x="20450" y="0"/>
                  </a:moveTo>
                  <a:lnTo>
                    <a:pt x="1022" y="17358"/>
                  </a:lnTo>
                  <a:lnTo>
                    <a:pt x="0" y="18284"/>
                  </a:lnTo>
                  <a:lnTo>
                    <a:pt x="0" y="19748"/>
                  </a:lnTo>
                  <a:lnTo>
                    <a:pt x="990" y="20674"/>
                  </a:lnTo>
                  <a:lnTo>
                    <a:pt x="1979" y="21570"/>
                  </a:lnTo>
                  <a:lnTo>
                    <a:pt x="3628" y="21600"/>
                  </a:lnTo>
                  <a:lnTo>
                    <a:pt x="4618" y="20674"/>
                  </a:lnTo>
                  <a:lnTo>
                    <a:pt x="14177" y="12155"/>
                  </a:lnTo>
                  <a:lnTo>
                    <a:pt x="16657" y="3854"/>
                  </a:lnTo>
                  <a:lnTo>
                    <a:pt x="21600" y="3854"/>
                  </a:lnTo>
                  <a:lnTo>
                    <a:pt x="20450"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56" name="Shape"/>
            <p:cNvSpPr/>
            <p:nvPr/>
          </p:nvSpPr>
          <p:spPr>
            <a:xfrm>
              <a:off x="125960" y="16382"/>
              <a:ext cx="28600" cy="35291"/>
            </a:xfrm>
            <a:custGeom>
              <a:avLst/>
              <a:gdLst/>
              <a:ahLst/>
              <a:cxnLst>
                <a:cxn ang="0">
                  <a:pos x="wd2" y="hd2"/>
                </a:cxn>
                <a:cxn ang="5400000">
                  <a:pos x="wd2" y="hd2"/>
                </a:cxn>
                <a:cxn ang="10800000">
                  <a:pos x="wd2" y="hd2"/>
                </a:cxn>
                <a:cxn ang="16200000">
                  <a:pos x="wd2" y="hd2"/>
                </a:cxn>
              </a:cxnLst>
              <a:rect l="0" t="0" r="r" b="b"/>
              <a:pathLst>
                <a:path w="21600" h="21600" extrusionOk="0">
                  <a:moveTo>
                    <a:pt x="7212" y="0"/>
                  </a:moveTo>
                  <a:lnTo>
                    <a:pt x="0" y="21600"/>
                  </a:lnTo>
                  <a:lnTo>
                    <a:pt x="10563" y="13178"/>
                  </a:lnTo>
                  <a:lnTo>
                    <a:pt x="7212" y="3109"/>
                  </a:lnTo>
                  <a:lnTo>
                    <a:pt x="21600" y="3109"/>
                  </a:lnTo>
                  <a:lnTo>
                    <a:pt x="7212"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57" name="Shape"/>
            <p:cNvSpPr/>
            <p:nvPr/>
          </p:nvSpPr>
          <p:spPr>
            <a:xfrm>
              <a:off x="135509" y="21462"/>
              <a:ext cx="19051" cy="3526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18720" y="2801"/>
                  </a:lnTo>
                  <a:lnTo>
                    <a:pt x="5031" y="10077"/>
                  </a:lnTo>
                  <a:lnTo>
                    <a:pt x="10784" y="21600"/>
                  </a:lnTo>
                  <a:lnTo>
                    <a:pt x="21600" y="0"/>
                  </a:lnTo>
                  <a:close/>
                  <a:moveTo>
                    <a:pt x="0" y="0"/>
                  </a:moveTo>
                  <a:lnTo>
                    <a:pt x="5031" y="10077"/>
                  </a:lnTo>
                  <a:lnTo>
                    <a:pt x="18720" y="2801"/>
                  </a:lnTo>
                  <a:lnTo>
                    <a:pt x="0" y="0"/>
                  </a:lnTo>
                  <a:close/>
                </a:path>
              </a:pathLst>
            </a:custGeom>
            <a:noFill/>
            <a:ln w="12700" cap="flat">
              <a:noFill/>
              <a:miter lim="400000"/>
            </a:ln>
            <a:effectLst/>
          </p:spPr>
          <p:txBody>
            <a:bodyPr wrap="square" lIns="45719" tIns="45719" rIns="45719" bIns="45719" numCol="1" anchor="t">
              <a:noAutofit/>
            </a:bodyPr>
            <a:lstStyle/>
            <a:p>
              <a:endParaRPr/>
            </a:p>
          </p:txBody>
        </p:sp>
      </p:grpSp>
      <p:sp>
        <p:nvSpPr>
          <p:cNvPr id="259" name="object 43"/>
          <p:cNvSpPr txBox="1"/>
          <p:nvPr/>
        </p:nvSpPr>
        <p:spPr>
          <a:xfrm>
            <a:off x="6716393" y="4977079"/>
            <a:ext cx="771526"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Arial"/>
                <a:ea typeface="Arial"/>
                <a:cs typeface="Arial"/>
                <a:sym typeface="Arial"/>
              </a:defRPr>
            </a:pPr>
            <a:r>
              <a:t>Final</a:t>
            </a:r>
            <a:r>
              <a:rPr spc="-55"/>
              <a:t> </a:t>
            </a:r>
            <a:r>
              <a:t>result</a:t>
            </a:r>
          </a:p>
        </p:txBody>
      </p:sp>
      <p:grpSp>
        <p:nvGrpSpPr>
          <p:cNvPr id="263" name="object 44"/>
          <p:cNvGrpSpPr/>
          <p:nvPr/>
        </p:nvGrpSpPr>
        <p:grpSpPr>
          <a:xfrm>
            <a:off x="6637780" y="4879721"/>
            <a:ext cx="467361" cy="111519"/>
            <a:chOff x="0" y="0"/>
            <a:chExt cx="467360" cy="111517"/>
          </a:xfrm>
        </p:grpSpPr>
        <p:sp>
          <p:nvSpPr>
            <p:cNvPr id="260" name="Shape"/>
            <p:cNvSpPr/>
            <p:nvPr/>
          </p:nvSpPr>
          <p:spPr>
            <a:xfrm>
              <a:off x="0" y="0"/>
              <a:ext cx="107189" cy="111519"/>
            </a:xfrm>
            <a:custGeom>
              <a:avLst/>
              <a:gdLst/>
              <a:ahLst/>
              <a:cxnLst>
                <a:cxn ang="0">
                  <a:pos x="wd2" y="hd2"/>
                </a:cxn>
                <a:cxn ang="5400000">
                  <a:pos x="wd2" y="hd2"/>
                </a:cxn>
                <a:cxn ang="10800000">
                  <a:pos x="wd2" y="hd2"/>
                </a:cxn>
                <a:cxn ang="16200000">
                  <a:pos x="wd2" y="hd2"/>
                </a:cxn>
              </a:cxnLst>
              <a:rect l="0" t="0" r="r" b="b"/>
              <a:pathLst>
                <a:path w="21600" h="21600" extrusionOk="0">
                  <a:moveTo>
                    <a:pt x="19245" y="0"/>
                  </a:moveTo>
                  <a:lnTo>
                    <a:pt x="18298" y="541"/>
                  </a:lnTo>
                  <a:lnTo>
                    <a:pt x="0" y="10799"/>
                  </a:lnTo>
                  <a:lnTo>
                    <a:pt x="19245" y="21600"/>
                  </a:lnTo>
                  <a:lnTo>
                    <a:pt x="20474" y="21290"/>
                  </a:lnTo>
                  <a:lnTo>
                    <a:pt x="21600" y="19460"/>
                  </a:lnTo>
                  <a:lnTo>
                    <a:pt x="21267" y="18284"/>
                  </a:lnTo>
                  <a:lnTo>
                    <a:pt x="11342" y="12717"/>
                  </a:lnTo>
                  <a:lnTo>
                    <a:pt x="3941" y="12717"/>
                  </a:lnTo>
                  <a:lnTo>
                    <a:pt x="3941" y="8880"/>
                  </a:lnTo>
                  <a:lnTo>
                    <a:pt x="11337" y="8880"/>
                  </a:lnTo>
                  <a:lnTo>
                    <a:pt x="20320" y="3837"/>
                  </a:lnTo>
                  <a:lnTo>
                    <a:pt x="21267" y="3321"/>
                  </a:lnTo>
                  <a:lnTo>
                    <a:pt x="21600" y="2140"/>
                  </a:lnTo>
                  <a:lnTo>
                    <a:pt x="21037" y="1230"/>
                  </a:lnTo>
                  <a:lnTo>
                    <a:pt x="20474" y="295"/>
                  </a:lnTo>
                  <a:lnTo>
                    <a:pt x="19245"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61" name="Shape"/>
            <p:cNvSpPr/>
            <p:nvPr/>
          </p:nvSpPr>
          <p:spPr>
            <a:xfrm>
              <a:off x="39301" y="45845"/>
              <a:ext cx="428060" cy="19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56" y="0"/>
                  </a:lnTo>
                  <a:lnTo>
                    <a:pt x="0" y="10797"/>
                  </a:lnTo>
                  <a:lnTo>
                    <a:pt x="857" y="21600"/>
                  </a:lnTo>
                  <a:lnTo>
                    <a:pt x="21600" y="21600"/>
                  </a:lnTo>
                  <a:lnTo>
                    <a:pt x="21600" y="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262" name="Shape"/>
            <p:cNvSpPr/>
            <p:nvPr/>
          </p:nvSpPr>
          <p:spPr>
            <a:xfrm>
              <a:off x="19558" y="45845"/>
              <a:ext cx="36726" cy="19813"/>
            </a:xfrm>
            <a:custGeom>
              <a:avLst/>
              <a:gdLst/>
              <a:ahLst/>
              <a:cxnLst>
                <a:cxn ang="0">
                  <a:pos x="wd2" y="hd2"/>
                </a:cxn>
                <a:cxn ang="5400000">
                  <a:pos x="wd2" y="hd2"/>
                </a:cxn>
                <a:cxn ang="10800000">
                  <a:pos x="wd2" y="hd2"/>
                </a:cxn>
                <a:cxn ang="16200000">
                  <a:pos x="wd2" y="hd2"/>
                </a:cxn>
              </a:cxnLst>
              <a:rect l="0" t="0" r="r" b="b"/>
              <a:pathLst>
                <a:path w="21600" h="21600" extrusionOk="0">
                  <a:moveTo>
                    <a:pt x="21585" y="0"/>
                  </a:moveTo>
                  <a:lnTo>
                    <a:pt x="0" y="0"/>
                  </a:lnTo>
                  <a:lnTo>
                    <a:pt x="0" y="21600"/>
                  </a:lnTo>
                  <a:lnTo>
                    <a:pt x="21600" y="21600"/>
                  </a:lnTo>
                  <a:lnTo>
                    <a:pt x="20243" y="20133"/>
                  </a:lnTo>
                  <a:lnTo>
                    <a:pt x="2988" y="20133"/>
                  </a:lnTo>
                  <a:lnTo>
                    <a:pt x="2988" y="1469"/>
                  </a:lnTo>
                  <a:lnTo>
                    <a:pt x="20229" y="1469"/>
                  </a:lnTo>
                  <a:lnTo>
                    <a:pt x="21585" y="0"/>
                  </a:lnTo>
                  <a:close/>
                  <a:moveTo>
                    <a:pt x="2988" y="1469"/>
                  </a:moveTo>
                  <a:lnTo>
                    <a:pt x="2988" y="20133"/>
                  </a:lnTo>
                  <a:lnTo>
                    <a:pt x="11612" y="10797"/>
                  </a:lnTo>
                  <a:lnTo>
                    <a:pt x="2988" y="1469"/>
                  </a:lnTo>
                  <a:close/>
                  <a:moveTo>
                    <a:pt x="11612" y="10797"/>
                  </a:moveTo>
                  <a:lnTo>
                    <a:pt x="2988" y="20133"/>
                  </a:lnTo>
                  <a:lnTo>
                    <a:pt x="20243" y="20133"/>
                  </a:lnTo>
                  <a:lnTo>
                    <a:pt x="11612" y="10797"/>
                  </a:lnTo>
                  <a:close/>
                  <a:moveTo>
                    <a:pt x="20229" y="1469"/>
                  </a:moveTo>
                  <a:lnTo>
                    <a:pt x="2988" y="1469"/>
                  </a:lnTo>
                  <a:lnTo>
                    <a:pt x="11612" y="10797"/>
                  </a:lnTo>
                  <a:lnTo>
                    <a:pt x="20229" y="1469"/>
                  </a:lnTo>
                  <a:close/>
                </a:path>
              </a:pathLst>
            </a:custGeom>
            <a:noFill/>
            <a:ln w="12700" cap="flat">
              <a:noFill/>
              <a:miter lim="400000"/>
            </a:ln>
            <a:effectLst/>
          </p:spPr>
          <p:txBody>
            <a:bodyPr wrap="square" lIns="45719" tIns="45719" rIns="45719" bIns="45719" numCol="1" anchor="t">
              <a:noAutofit/>
            </a:bodyPr>
            <a:lstStyle/>
            <a:p>
              <a:endParaRPr/>
            </a:p>
          </p:txBody>
        </p:sp>
      </p:grpSp>
      <p:sp>
        <p:nvSpPr>
          <p:cNvPr id="264" name="object 45"/>
          <p:cNvSpPr txBox="1"/>
          <p:nvPr/>
        </p:nvSpPr>
        <p:spPr>
          <a:xfrm>
            <a:off x="3965193" y="5269686"/>
            <a:ext cx="3439797"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Arial"/>
                <a:ea typeface="Arial"/>
                <a:cs typeface="Arial"/>
                <a:sym typeface="Arial"/>
              </a:defRPr>
            </a:pPr>
            <a:r>
              <a:t>Example: </a:t>
            </a:r>
            <a:r>
              <a:rPr spc="-10"/>
              <a:t>updating different </a:t>
            </a:r>
            <a:r>
              <a:t>bits of </a:t>
            </a:r>
            <a:r>
              <a:rPr spc="0"/>
              <a:t>an 8 bit</a:t>
            </a:r>
            <a:r>
              <a:rPr spc="30"/>
              <a:t> </a:t>
            </a:r>
            <a:r>
              <a:t>variable</a:t>
            </a:r>
          </a:p>
        </p:txBody>
      </p:sp>
      <p:sp>
        <p:nvSpPr>
          <p:cNvPr id="265" name="object 4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object 2"/>
          <p:cNvSpPr txBox="1">
            <a:spLocks noGrp="1"/>
          </p:cNvSpPr>
          <p:nvPr>
            <p:ph type="title"/>
          </p:nvPr>
        </p:nvSpPr>
        <p:spPr>
          <a:xfrm>
            <a:off x="246683" y="165353"/>
            <a:ext cx="4272917" cy="865507"/>
          </a:xfrm>
          <a:prstGeom prst="rect">
            <a:avLst/>
          </a:prstGeom>
        </p:spPr>
        <p:txBody>
          <a:bodyPr/>
          <a:lstStyle/>
          <a:p>
            <a:pPr indent="12700">
              <a:lnSpc>
                <a:spcPts val="3300"/>
              </a:lnSpc>
              <a:defRPr spc="-100"/>
            </a:pPr>
            <a:r>
              <a:t>Concurrency</a:t>
            </a:r>
          </a:p>
          <a:p>
            <a:pPr indent="12700">
              <a:lnSpc>
                <a:spcPts val="3300"/>
              </a:lnSpc>
              <a:defRPr spc="-100">
                <a:solidFill>
                  <a:srgbClr val="A80062"/>
                </a:solidFill>
              </a:defRPr>
            </a:pPr>
            <a:r>
              <a:t>Data Consistency</a:t>
            </a:r>
            <a:r>
              <a:rPr spc="0"/>
              <a:t> </a:t>
            </a:r>
            <a:r>
              <a:t>Conflicts</a:t>
            </a:r>
          </a:p>
        </p:txBody>
      </p:sp>
      <p:sp>
        <p:nvSpPr>
          <p:cNvPr id="268" name="object 3"/>
          <p:cNvSpPr txBox="1"/>
          <p:nvPr/>
        </p:nvSpPr>
        <p:spPr>
          <a:xfrm>
            <a:off x="246379" y="1286510"/>
            <a:ext cx="1406526"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165"/>
              <a:t> </a:t>
            </a:r>
            <a:r>
              <a:rPr spc="-55"/>
              <a:t>SingleCore</a:t>
            </a:r>
          </a:p>
        </p:txBody>
      </p:sp>
      <p:sp>
        <p:nvSpPr>
          <p:cNvPr id="269" name="object 4"/>
          <p:cNvSpPr txBox="1"/>
          <p:nvPr/>
        </p:nvSpPr>
        <p:spPr>
          <a:xfrm>
            <a:off x="246378" y="3347592"/>
            <a:ext cx="1645922" cy="6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4634" marR="5080" indent="-242569">
              <a:lnSpc>
                <a:spcPct val="130000"/>
              </a:lnSpc>
              <a:spcBef>
                <a:spcPts val="100"/>
              </a:spcBef>
              <a:defRPr spc="335">
                <a:latin typeface="Arial"/>
                <a:ea typeface="Arial"/>
                <a:cs typeface="Arial"/>
                <a:sym typeface="Arial"/>
              </a:defRPr>
            </a:pPr>
            <a:r>
              <a:t></a:t>
            </a:r>
            <a:r>
              <a:rPr spc="-190"/>
              <a:t> </a:t>
            </a:r>
            <a:r>
              <a:rPr spc="-5"/>
              <a:t>Read </a:t>
            </a:r>
            <a:r>
              <a:rPr spc="-75"/>
              <a:t>Conflict  </a:t>
            </a:r>
            <a:r>
              <a:rPr spc="-5"/>
              <a:t>@MultiCore</a:t>
            </a:r>
          </a:p>
        </p:txBody>
      </p:sp>
      <p:grpSp>
        <p:nvGrpSpPr>
          <p:cNvPr id="286" name="object 5"/>
          <p:cNvGrpSpPr/>
          <p:nvPr/>
        </p:nvGrpSpPr>
        <p:grpSpPr>
          <a:xfrm>
            <a:off x="5196839" y="3012948"/>
            <a:ext cx="1766317" cy="1429512"/>
            <a:chOff x="0" y="0"/>
            <a:chExt cx="1766316" cy="1429511"/>
          </a:xfrm>
        </p:grpSpPr>
        <p:grpSp>
          <p:nvGrpSpPr>
            <p:cNvPr id="280" name="object 6"/>
            <p:cNvGrpSpPr/>
            <p:nvPr/>
          </p:nvGrpSpPr>
          <p:grpSpPr>
            <a:xfrm>
              <a:off x="466344" y="690372"/>
              <a:ext cx="77726" cy="464057"/>
              <a:chOff x="0" y="0"/>
              <a:chExt cx="77725" cy="464056"/>
            </a:xfrm>
          </p:grpSpPr>
          <p:sp>
            <p:nvSpPr>
              <p:cNvPr id="270" name="Shape"/>
              <p:cNvSpPr/>
              <p:nvPr/>
            </p:nvSpPr>
            <p:spPr>
              <a:xfrm>
                <a:off x="25907" y="0"/>
                <a:ext cx="25909" cy="25907"/>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70"/>
                    </a:lnTo>
                    <a:lnTo>
                      <a:pt x="0" y="16835"/>
                    </a:lnTo>
                    <a:lnTo>
                      <a:pt x="4871" y="21600"/>
                    </a:lnTo>
                    <a:lnTo>
                      <a:pt x="16730" y="21600"/>
                    </a:lnTo>
                    <a:lnTo>
                      <a:pt x="21600" y="16835"/>
                    </a:lnTo>
                    <a:lnTo>
                      <a:pt x="21600" y="4870"/>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1" name="Shape"/>
              <p:cNvSpPr/>
              <p:nvPr/>
            </p:nvSpPr>
            <p:spPr>
              <a:xfrm>
                <a:off x="25907" y="51814"/>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71"/>
                    </a:lnTo>
                    <a:lnTo>
                      <a:pt x="0" y="16835"/>
                    </a:lnTo>
                    <a:lnTo>
                      <a:pt x="4871" y="21600"/>
                    </a:lnTo>
                    <a:lnTo>
                      <a:pt x="16730" y="21600"/>
                    </a:lnTo>
                    <a:lnTo>
                      <a:pt x="21600" y="16835"/>
                    </a:lnTo>
                    <a:lnTo>
                      <a:pt x="21600" y="4871"/>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 name="Shape"/>
              <p:cNvSpPr/>
              <p:nvPr/>
            </p:nvSpPr>
            <p:spPr>
              <a:xfrm>
                <a:off x="25907" y="103630"/>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47"/>
                    </a:lnTo>
                    <a:lnTo>
                      <a:pt x="0" y="16753"/>
                    </a:lnTo>
                    <a:lnTo>
                      <a:pt x="4871" y="21600"/>
                    </a:lnTo>
                    <a:lnTo>
                      <a:pt x="16730" y="21600"/>
                    </a:lnTo>
                    <a:lnTo>
                      <a:pt x="21600" y="16753"/>
                    </a:lnTo>
                    <a:lnTo>
                      <a:pt x="21600" y="4847"/>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 name="Shape"/>
              <p:cNvSpPr/>
              <p:nvPr/>
            </p:nvSpPr>
            <p:spPr>
              <a:xfrm>
                <a:off x="25907" y="155573"/>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765"/>
                    </a:lnTo>
                    <a:lnTo>
                      <a:pt x="0" y="16729"/>
                    </a:lnTo>
                    <a:lnTo>
                      <a:pt x="4871" y="21600"/>
                    </a:lnTo>
                    <a:lnTo>
                      <a:pt x="16730" y="21600"/>
                    </a:lnTo>
                    <a:lnTo>
                      <a:pt x="21600" y="16729"/>
                    </a:lnTo>
                    <a:lnTo>
                      <a:pt x="21600" y="4765"/>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4" name="Shape"/>
              <p:cNvSpPr/>
              <p:nvPr/>
            </p:nvSpPr>
            <p:spPr>
              <a:xfrm>
                <a:off x="25907" y="207389"/>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765"/>
                    </a:lnTo>
                    <a:lnTo>
                      <a:pt x="0" y="16729"/>
                    </a:lnTo>
                    <a:lnTo>
                      <a:pt x="4871" y="21600"/>
                    </a:lnTo>
                    <a:lnTo>
                      <a:pt x="16730" y="21600"/>
                    </a:lnTo>
                    <a:lnTo>
                      <a:pt x="21600" y="16729"/>
                    </a:lnTo>
                    <a:lnTo>
                      <a:pt x="21600" y="4765"/>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5" name="Shape"/>
              <p:cNvSpPr/>
              <p:nvPr/>
            </p:nvSpPr>
            <p:spPr>
              <a:xfrm>
                <a:off x="25907" y="259205"/>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71"/>
                    </a:lnTo>
                    <a:lnTo>
                      <a:pt x="0" y="16835"/>
                    </a:lnTo>
                    <a:lnTo>
                      <a:pt x="4871" y="21600"/>
                    </a:lnTo>
                    <a:lnTo>
                      <a:pt x="16730" y="21600"/>
                    </a:lnTo>
                    <a:lnTo>
                      <a:pt x="21600" y="16835"/>
                    </a:lnTo>
                    <a:lnTo>
                      <a:pt x="21600" y="4871"/>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6" name="Shape"/>
              <p:cNvSpPr/>
              <p:nvPr/>
            </p:nvSpPr>
            <p:spPr>
              <a:xfrm>
                <a:off x="25907" y="311021"/>
                <a:ext cx="25909" cy="25909"/>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71"/>
                    </a:lnTo>
                    <a:lnTo>
                      <a:pt x="0" y="16835"/>
                    </a:lnTo>
                    <a:lnTo>
                      <a:pt x="4871" y="21600"/>
                    </a:lnTo>
                    <a:lnTo>
                      <a:pt x="16730" y="21600"/>
                    </a:lnTo>
                    <a:lnTo>
                      <a:pt x="21600" y="16835"/>
                    </a:lnTo>
                    <a:lnTo>
                      <a:pt x="21600" y="4871"/>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7" name="Shape"/>
              <p:cNvSpPr/>
              <p:nvPr/>
            </p:nvSpPr>
            <p:spPr>
              <a:xfrm>
                <a:off x="0" y="386332"/>
                <a:ext cx="76454" cy="77725"/>
              </a:xfrm>
              <a:custGeom>
                <a:avLst/>
                <a:gdLst/>
                <a:ahLst/>
                <a:cxnLst>
                  <a:cxn ang="0">
                    <a:pos x="wd2" y="hd2"/>
                  </a:cxn>
                  <a:cxn ang="5400000">
                    <a:pos x="wd2" y="hd2"/>
                  </a:cxn>
                  <a:cxn ang="10800000">
                    <a:pos x="wd2" y="hd2"/>
                  </a:cxn>
                  <a:cxn ang="16200000">
                    <a:pos x="wd2" y="hd2"/>
                  </a:cxn>
                </a:cxnLst>
                <a:rect l="0" t="0" r="r" b="b"/>
                <a:pathLst>
                  <a:path w="21600" h="21600" extrusionOk="0">
                    <a:moveTo>
                      <a:pt x="8252" y="0"/>
                    </a:moveTo>
                    <a:lnTo>
                      <a:pt x="0" y="0"/>
                    </a:lnTo>
                    <a:lnTo>
                      <a:pt x="10980" y="21600"/>
                    </a:lnTo>
                    <a:lnTo>
                      <a:pt x="21600" y="706"/>
                    </a:lnTo>
                    <a:lnTo>
                      <a:pt x="8970" y="706"/>
                    </a:lnTo>
                    <a:lnTo>
                      <a:pt x="8252"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8" name="Shape"/>
              <p:cNvSpPr/>
              <p:nvPr/>
            </p:nvSpPr>
            <p:spPr>
              <a:xfrm>
                <a:off x="25907" y="362837"/>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16730" y="0"/>
                    </a:moveTo>
                    <a:lnTo>
                      <a:pt x="4871" y="0"/>
                    </a:lnTo>
                    <a:lnTo>
                      <a:pt x="0" y="4847"/>
                    </a:lnTo>
                    <a:lnTo>
                      <a:pt x="0" y="16753"/>
                    </a:lnTo>
                    <a:lnTo>
                      <a:pt x="4871" y="21600"/>
                    </a:lnTo>
                    <a:lnTo>
                      <a:pt x="16730" y="21600"/>
                    </a:lnTo>
                    <a:lnTo>
                      <a:pt x="21600" y="16753"/>
                    </a:lnTo>
                    <a:lnTo>
                      <a:pt x="21600" y="4847"/>
                    </a:lnTo>
                    <a:lnTo>
                      <a:pt x="1673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9" name="Shape"/>
              <p:cNvSpPr/>
              <p:nvPr/>
            </p:nvSpPr>
            <p:spPr>
              <a:xfrm>
                <a:off x="45974" y="381252"/>
                <a:ext cx="31752"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27" y="0"/>
                    </a:lnTo>
                    <a:lnTo>
                      <a:pt x="0" y="21600"/>
                    </a:lnTo>
                    <a:lnTo>
                      <a:pt x="20735" y="21600"/>
                    </a:lnTo>
                    <a:lnTo>
                      <a:pt x="2160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81" name="object 7"/>
            <p:cNvSpPr/>
            <p:nvPr/>
          </p:nvSpPr>
          <p:spPr>
            <a:xfrm>
              <a:off x="504444" y="1136904"/>
              <a:ext cx="1261873" cy="292608"/>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82" name="object 8"/>
            <p:cNvSpPr/>
            <p:nvPr/>
          </p:nvSpPr>
          <p:spPr>
            <a:xfrm>
              <a:off x="504444" y="1136904"/>
              <a:ext cx="1261873" cy="292608"/>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sp>
          <p:nvSpPr>
            <p:cNvPr id="283" name="object 9"/>
            <p:cNvSpPr/>
            <p:nvPr/>
          </p:nvSpPr>
          <p:spPr>
            <a:xfrm>
              <a:off x="216408" y="0"/>
              <a:ext cx="288038" cy="432816"/>
            </a:xfrm>
            <a:custGeom>
              <a:avLst/>
              <a:gdLst/>
              <a:ahLst/>
              <a:cxnLst>
                <a:cxn ang="0">
                  <a:pos x="wd2" y="hd2"/>
                </a:cxn>
                <a:cxn ang="5400000">
                  <a:pos x="wd2" y="hd2"/>
                </a:cxn>
                <a:cxn ang="10800000">
                  <a:pos x="wd2" y="hd2"/>
                </a:cxn>
                <a:cxn ang="16200000">
                  <a:pos x="wd2" y="hd2"/>
                </a:cxn>
              </a:cxnLst>
              <a:rect l="0" t="0" r="r" b="b"/>
              <a:pathLst>
                <a:path w="21600" h="21600" extrusionOk="0">
                  <a:moveTo>
                    <a:pt x="8476" y="0"/>
                  </a:moveTo>
                  <a:lnTo>
                    <a:pt x="0" y="3892"/>
                  </a:lnTo>
                  <a:lnTo>
                    <a:pt x="7600" y="8379"/>
                  </a:lnTo>
                  <a:lnTo>
                    <a:pt x="5019" y="9703"/>
                  </a:lnTo>
                  <a:lnTo>
                    <a:pt x="12219" y="13988"/>
                  </a:lnTo>
                  <a:lnTo>
                    <a:pt x="10009" y="14913"/>
                  </a:lnTo>
                  <a:lnTo>
                    <a:pt x="21600" y="21600"/>
                  </a:lnTo>
                  <a:lnTo>
                    <a:pt x="14771" y="12879"/>
                  </a:lnTo>
                  <a:lnTo>
                    <a:pt x="16581" y="12004"/>
                  </a:lnTo>
                  <a:lnTo>
                    <a:pt x="11048" y="6794"/>
                  </a:lnTo>
                  <a:lnTo>
                    <a:pt x="12857" y="6078"/>
                  </a:lnTo>
                  <a:lnTo>
                    <a:pt x="8476" y="0"/>
                  </a:lnTo>
                  <a:close/>
                </a:path>
              </a:pathLst>
            </a:custGeom>
            <a:solidFill>
              <a:srgbClr val="FF0000"/>
            </a:solidFill>
            <a:ln w="12700" cap="flat">
              <a:noFill/>
              <a:miter lim="400000"/>
            </a:ln>
            <a:effectLst/>
          </p:spPr>
          <p:txBody>
            <a:bodyPr wrap="square" lIns="45719" tIns="45719" rIns="45719" bIns="45719" numCol="1" anchor="t">
              <a:noAutofit/>
            </a:bodyPr>
            <a:lstStyle/>
            <a:p>
              <a:endParaRPr/>
            </a:p>
          </p:txBody>
        </p:sp>
        <p:sp>
          <p:nvSpPr>
            <p:cNvPr id="284" name="object 10"/>
            <p:cNvSpPr/>
            <p:nvPr/>
          </p:nvSpPr>
          <p:spPr>
            <a:xfrm>
              <a:off x="0" y="432816"/>
              <a:ext cx="1082041" cy="269749"/>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285" name="object 11"/>
            <p:cNvSpPr/>
            <p:nvPr/>
          </p:nvSpPr>
          <p:spPr>
            <a:xfrm>
              <a:off x="0" y="432816"/>
              <a:ext cx="1082041" cy="269749"/>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287" name="object 12"/>
          <p:cNvSpPr txBox="1"/>
          <p:nvPr/>
        </p:nvSpPr>
        <p:spPr>
          <a:xfrm>
            <a:off x="2666744" y="3399154"/>
            <a:ext cx="1056641" cy="35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spcBef>
                <a:spcPts val="100"/>
              </a:spcBef>
              <a:defRPr sz="1200" spc="-5">
                <a:latin typeface="Gothic Uralic"/>
                <a:ea typeface="Gothic Uralic"/>
                <a:cs typeface="Gothic Uralic"/>
                <a:sym typeface="Gothic Uralic"/>
              </a:defRPr>
            </a:pPr>
            <a:r>
              <a:t>Task A writes</a:t>
            </a:r>
            <a:r>
              <a:rPr spc="-50"/>
              <a:t> </a:t>
            </a:r>
            <a:r>
              <a:rPr spc="0"/>
              <a:t>x  </a:t>
            </a:r>
            <a:r>
              <a:t>Core</a:t>
            </a:r>
            <a:r>
              <a:rPr spc="0"/>
              <a:t> 0</a:t>
            </a:r>
          </a:p>
        </p:txBody>
      </p:sp>
      <p:sp>
        <p:nvSpPr>
          <p:cNvPr id="288" name="object 13"/>
          <p:cNvSpPr txBox="1"/>
          <p:nvPr/>
        </p:nvSpPr>
        <p:spPr>
          <a:xfrm>
            <a:off x="2666744" y="4127626"/>
            <a:ext cx="1778636" cy="35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ts val="1400"/>
              </a:lnSpc>
              <a:spcBef>
                <a:spcPts val="100"/>
              </a:spcBef>
              <a:defRPr sz="1200" spc="-5">
                <a:latin typeface="Gothic Uralic"/>
                <a:ea typeface="Gothic Uralic"/>
                <a:cs typeface="Gothic Uralic"/>
                <a:sym typeface="Gothic Uralic"/>
              </a:defRPr>
            </a:pPr>
            <a:r>
              <a:t>Task </a:t>
            </a:r>
            <a:r>
              <a:rPr spc="0"/>
              <a:t>B </a:t>
            </a:r>
            <a:r>
              <a:t>reads </a:t>
            </a:r>
            <a:r>
              <a:rPr spc="0"/>
              <a:t>x </a:t>
            </a:r>
            <a:r>
              <a:rPr spc="-10"/>
              <a:t>two </a:t>
            </a:r>
            <a:r>
              <a:t>times  Core</a:t>
            </a:r>
            <a:r>
              <a:rPr spc="5"/>
              <a:t> </a:t>
            </a:r>
            <a:r>
              <a:rPr spc="0"/>
              <a:t>1</a:t>
            </a:r>
          </a:p>
        </p:txBody>
      </p:sp>
      <p:grpSp>
        <p:nvGrpSpPr>
          <p:cNvPr id="303" name="object 14"/>
          <p:cNvGrpSpPr/>
          <p:nvPr/>
        </p:nvGrpSpPr>
        <p:grpSpPr>
          <a:xfrm>
            <a:off x="6455409" y="1545336"/>
            <a:ext cx="1137158" cy="723902"/>
            <a:chOff x="0" y="0"/>
            <a:chExt cx="1137157" cy="723900"/>
          </a:xfrm>
        </p:grpSpPr>
        <p:grpSp>
          <p:nvGrpSpPr>
            <p:cNvPr id="300" name="object 15"/>
            <p:cNvGrpSpPr/>
            <p:nvPr/>
          </p:nvGrpSpPr>
          <p:grpSpPr>
            <a:xfrm>
              <a:off x="0" y="261366"/>
              <a:ext cx="77724" cy="462535"/>
              <a:chOff x="0" y="0"/>
              <a:chExt cx="77723" cy="462534"/>
            </a:xfrm>
          </p:grpSpPr>
          <p:sp>
            <p:nvSpPr>
              <p:cNvPr id="289" name="Shape"/>
              <p:cNvSpPr/>
              <p:nvPr/>
            </p:nvSpPr>
            <p:spPr>
              <a:xfrm>
                <a:off x="24637" y="436625"/>
                <a:ext cx="25909" cy="25910"/>
              </a:xfrm>
              <a:custGeom>
                <a:avLst/>
                <a:gdLst/>
                <a:ahLst/>
                <a:cxnLst>
                  <a:cxn ang="0">
                    <a:pos x="wd2" y="hd2"/>
                  </a:cxn>
                  <a:cxn ang="5400000">
                    <a:pos x="wd2" y="hd2"/>
                  </a:cxn>
                  <a:cxn ang="10800000">
                    <a:pos x="wd2" y="hd2"/>
                  </a:cxn>
                  <a:cxn ang="16200000">
                    <a:pos x="wd2" y="hd2"/>
                  </a:cxn>
                </a:cxnLst>
                <a:rect l="0" t="0" r="r" b="b"/>
                <a:pathLst>
                  <a:path w="21600" h="21600" extrusionOk="0">
                    <a:moveTo>
                      <a:pt x="16835" y="0"/>
                    </a:moveTo>
                    <a:lnTo>
                      <a:pt x="4871" y="0"/>
                    </a:lnTo>
                    <a:lnTo>
                      <a:pt x="0" y="4765"/>
                    </a:lnTo>
                    <a:lnTo>
                      <a:pt x="104" y="16835"/>
                    </a:lnTo>
                    <a:lnTo>
                      <a:pt x="4765" y="21600"/>
                    </a:lnTo>
                    <a:lnTo>
                      <a:pt x="16729" y="21600"/>
                    </a:lnTo>
                    <a:lnTo>
                      <a:pt x="21600" y="16835"/>
                    </a:lnTo>
                    <a:lnTo>
                      <a:pt x="21497" y="4765"/>
                    </a:lnTo>
                    <a:lnTo>
                      <a:pt x="16835"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0" name="Shape"/>
              <p:cNvSpPr/>
              <p:nvPr/>
            </p:nvSpPr>
            <p:spPr>
              <a:xfrm>
                <a:off x="24764" y="384683"/>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4871" y="0"/>
                    </a:moveTo>
                    <a:lnTo>
                      <a:pt x="106" y="4847"/>
                    </a:lnTo>
                    <a:lnTo>
                      <a:pt x="0" y="16752"/>
                    </a:lnTo>
                    <a:lnTo>
                      <a:pt x="4871" y="21600"/>
                    </a:lnTo>
                    <a:lnTo>
                      <a:pt x="16729" y="21600"/>
                    </a:lnTo>
                    <a:lnTo>
                      <a:pt x="21600" y="16752"/>
                    </a:lnTo>
                    <a:lnTo>
                      <a:pt x="21600" y="4847"/>
                    </a:lnTo>
                    <a:lnTo>
                      <a:pt x="16835" y="105"/>
                    </a:lnTo>
                    <a:lnTo>
                      <a:pt x="10906" y="105"/>
                    </a:lnTo>
                    <a:lnTo>
                      <a:pt x="4871"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1" name="Shape"/>
              <p:cNvSpPr/>
              <p:nvPr/>
            </p:nvSpPr>
            <p:spPr>
              <a:xfrm>
                <a:off x="25018" y="332866"/>
                <a:ext cx="25909" cy="2603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lnTo>
                      <a:pt x="4871" y="0"/>
                    </a:lnTo>
                    <a:lnTo>
                      <a:pt x="0" y="4848"/>
                    </a:lnTo>
                    <a:lnTo>
                      <a:pt x="0" y="16754"/>
                    </a:lnTo>
                    <a:lnTo>
                      <a:pt x="4766" y="21495"/>
                    </a:lnTo>
                    <a:lnTo>
                      <a:pt x="10694" y="21600"/>
                    </a:lnTo>
                    <a:lnTo>
                      <a:pt x="16730" y="21600"/>
                    </a:lnTo>
                    <a:lnTo>
                      <a:pt x="21600" y="16754"/>
                    </a:lnTo>
                    <a:lnTo>
                      <a:pt x="21600" y="4848"/>
                    </a:lnTo>
                    <a:lnTo>
                      <a:pt x="16730" y="106"/>
                    </a:lnTo>
                    <a:lnTo>
                      <a:pt x="10801"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2" name="Shape"/>
              <p:cNvSpPr/>
              <p:nvPr/>
            </p:nvSpPr>
            <p:spPr>
              <a:xfrm>
                <a:off x="25145" y="281050"/>
                <a:ext cx="25910" cy="26037"/>
              </a:xfrm>
              <a:custGeom>
                <a:avLst/>
                <a:gdLst/>
                <a:ahLst/>
                <a:cxnLst>
                  <a:cxn ang="0">
                    <a:pos x="wd2" y="hd2"/>
                  </a:cxn>
                  <a:cxn ang="5400000">
                    <a:pos x="wd2" y="hd2"/>
                  </a:cxn>
                  <a:cxn ang="10800000">
                    <a:pos x="wd2" y="hd2"/>
                  </a:cxn>
                  <a:cxn ang="16200000">
                    <a:pos x="wd2" y="hd2"/>
                  </a:cxn>
                </a:cxnLst>
                <a:rect l="0" t="0" r="r" b="b"/>
                <a:pathLst>
                  <a:path w="21600" h="21600" extrusionOk="0">
                    <a:moveTo>
                      <a:pt x="16835" y="0"/>
                    </a:moveTo>
                    <a:lnTo>
                      <a:pt x="4870" y="0"/>
                    </a:lnTo>
                    <a:lnTo>
                      <a:pt x="0" y="4847"/>
                    </a:lnTo>
                    <a:lnTo>
                      <a:pt x="104" y="16753"/>
                    </a:lnTo>
                    <a:lnTo>
                      <a:pt x="4765" y="21495"/>
                    </a:lnTo>
                    <a:lnTo>
                      <a:pt x="10800" y="21495"/>
                    </a:lnTo>
                    <a:lnTo>
                      <a:pt x="16730" y="21600"/>
                    </a:lnTo>
                    <a:lnTo>
                      <a:pt x="21600" y="16753"/>
                    </a:lnTo>
                    <a:lnTo>
                      <a:pt x="21600" y="4847"/>
                    </a:lnTo>
                    <a:lnTo>
                      <a:pt x="16835"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3" name="Shape"/>
              <p:cNvSpPr/>
              <p:nvPr/>
            </p:nvSpPr>
            <p:spPr>
              <a:xfrm>
                <a:off x="25400" y="229235"/>
                <a:ext cx="25782" cy="25909"/>
              </a:xfrm>
              <a:custGeom>
                <a:avLst/>
                <a:gdLst/>
                <a:ahLst/>
                <a:cxnLst>
                  <a:cxn ang="0">
                    <a:pos x="wd2" y="hd2"/>
                  </a:cxn>
                  <a:cxn ang="5400000">
                    <a:pos x="wd2" y="hd2"/>
                  </a:cxn>
                  <a:cxn ang="10800000">
                    <a:pos x="wd2" y="hd2"/>
                  </a:cxn>
                  <a:cxn ang="16200000">
                    <a:pos x="wd2" y="hd2"/>
                  </a:cxn>
                </a:cxnLst>
                <a:rect l="0" t="0" r="r" b="b"/>
                <a:pathLst>
                  <a:path w="21600" h="21600" extrusionOk="0">
                    <a:moveTo>
                      <a:pt x="16811" y="0"/>
                    </a:moveTo>
                    <a:lnTo>
                      <a:pt x="4894" y="0"/>
                    </a:lnTo>
                    <a:lnTo>
                      <a:pt x="0" y="4765"/>
                    </a:lnTo>
                    <a:lnTo>
                      <a:pt x="0" y="16834"/>
                    </a:lnTo>
                    <a:lnTo>
                      <a:pt x="4787" y="21600"/>
                    </a:lnTo>
                    <a:lnTo>
                      <a:pt x="16811" y="21600"/>
                    </a:lnTo>
                    <a:lnTo>
                      <a:pt x="21600" y="16834"/>
                    </a:lnTo>
                    <a:lnTo>
                      <a:pt x="21600" y="4765"/>
                    </a:lnTo>
                    <a:lnTo>
                      <a:pt x="16811"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4" name="Shape"/>
              <p:cNvSpPr/>
              <p:nvPr/>
            </p:nvSpPr>
            <p:spPr>
              <a:xfrm>
                <a:off x="25526" y="177419"/>
                <a:ext cx="25910" cy="25908"/>
              </a:xfrm>
              <a:custGeom>
                <a:avLst/>
                <a:gdLst/>
                <a:ahLst/>
                <a:cxnLst>
                  <a:cxn ang="0">
                    <a:pos x="wd2" y="hd2"/>
                  </a:cxn>
                  <a:cxn ang="5400000">
                    <a:pos x="wd2" y="hd2"/>
                  </a:cxn>
                  <a:cxn ang="10800000">
                    <a:pos x="wd2" y="hd2"/>
                  </a:cxn>
                  <a:cxn ang="16200000">
                    <a:pos x="wd2" y="hd2"/>
                  </a:cxn>
                </a:cxnLst>
                <a:rect l="0" t="0" r="r" b="b"/>
                <a:pathLst>
                  <a:path w="21600" h="21600" extrusionOk="0">
                    <a:moveTo>
                      <a:pt x="16835" y="0"/>
                    </a:moveTo>
                    <a:lnTo>
                      <a:pt x="4870" y="0"/>
                    </a:lnTo>
                    <a:lnTo>
                      <a:pt x="0" y="4765"/>
                    </a:lnTo>
                    <a:lnTo>
                      <a:pt x="104" y="16836"/>
                    </a:lnTo>
                    <a:lnTo>
                      <a:pt x="4765" y="21600"/>
                    </a:lnTo>
                    <a:lnTo>
                      <a:pt x="16729" y="21600"/>
                    </a:lnTo>
                    <a:lnTo>
                      <a:pt x="21600" y="16836"/>
                    </a:lnTo>
                    <a:lnTo>
                      <a:pt x="21496" y="4765"/>
                    </a:lnTo>
                    <a:lnTo>
                      <a:pt x="16835"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5" name="Shape"/>
              <p:cNvSpPr/>
              <p:nvPr/>
            </p:nvSpPr>
            <p:spPr>
              <a:xfrm>
                <a:off x="25653" y="125475"/>
                <a:ext cx="25910" cy="26037"/>
              </a:xfrm>
              <a:custGeom>
                <a:avLst/>
                <a:gdLst/>
                <a:ahLst/>
                <a:cxnLst>
                  <a:cxn ang="0">
                    <a:pos x="wd2" y="hd2"/>
                  </a:cxn>
                  <a:cxn ang="5400000">
                    <a:pos x="wd2" y="hd2"/>
                  </a:cxn>
                  <a:cxn ang="10800000">
                    <a:pos x="wd2" y="hd2"/>
                  </a:cxn>
                  <a:cxn ang="16200000">
                    <a:pos x="wd2" y="hd2"/>
                  </a:cxn>
                </a:cxnLst>
                <a:rect l="0" t="0" r="r" b="b"/>
                <a:pathLst>
                  <a:path w="21600" h="21600" extrusionOk="0">
                    <a:moveTo>
                      <a:pt x="4870" y="0"/>
                    </a:moveTo>
                    <a:lnTo>
                      <a:pt x="0" y="4847"/>
                    </a:lnTo>
                    <a:lnTo>
                      <a:pt x="0" y="16753"/>
                    </a:lnTo>
                    <a:lnTo>
                      <a:pt x="4870" y="21600"/>
                    </a:lnTo>
                    <a:lnTo>
                      <a:pt x="16729" y="21600"/>
                    </a:lnTo>
                    <a:lnTo>
                      <a:pt x="21600" y="16753"/>
                    </a:lnTo>
                    <a:lnTo>
                      <a:pt x="21496" y="4847"/>
                    </a:lnTo>
                    <a:lnTo>
                      <a:pt x="16835" y="105"/>
                    </a:lnTo>
                    <a:lnTo>
                      <a:pt x="10906" y="105"/>
                    </a:lnTo>
                    <a:lnTo>
                      <a:pt x="4870"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6" name="Shape"/>
              <p:cNvSpPr/>
              <p:nvPr/>
            </p:nvSpPr>
            <p:spPr>
              <a:xfrm>
                <a:off x="25780" y="77687"/>
                <a:ext cx="26036" cy="22009"/>
              </a:xfrm>
              <a:custGeom>
                <a:avLst/>
                <a:gdLst/>
                <a:ahLst/>
                <a:cxnLst>
                  <a:cxn ang="0">
                    <a:pos x="wd2" y="hd2"/>
                  </a:cxn>
                  <a:cxn ang="5400000">
                    <a:pos x="wd2" y="hd2"/>
                  </a:cxn>
                  <a:cxn ang="10800000">
                    <a:pos x="wd2" y="hd2"/>
                  </a:cxn>
                  <a:cxn ang="16200000">
                    <a:pos x="wd2" y="hd2"/>
                  </a:cxn>
                </a:cxnLst>
                <a:rect l="0" t="0" r="r" b="b"/>
                <a:pathLst>
                  <a:path w="21600" h="21600" extrusionOk="0">
                    <a:moveTo>
                      <a:pt x="1611" y="0"/>
                    </a:moveTo>
                    <a:lnTo>
                      <a:pt x="105" y="1780"/>
                    </a:lnTo>
                    <a:lnTo>
                      <a:pt x="0" y="15865"/>
                    </a:lnTo>
                    <a:lnTo>
                      <a:pt x="4848" y="21475"/>
                    </a:lnTo>
                    <a:lnTo>
                      <a:pt x="10748" y="21600"/>
                    </a:lnTo>
                    <a:lnTo>
                      <a:pt x="16754" y="21600"/>
                    </a:lnTo>
                    <a:lnTo>
                      <a:pt x="21495" y="15865"/>
                    </a:lnTo>
                    <a:lnTo>
                      <a:pt x="21600" y="1780"/>
                    </a:lnTo>
                    <a:lnTo>
                      <a:pt x="20123" y="72"/>
                    </a:lnTo>
                    <a:lnTo>
                      <a:pt x="1611"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7" name="Shape"/>
              <p:cNvSpPr/>
              <p:nvPr/>
            </p:nvSpPr>
            <p:spPr>
              <a:xfrm>
                <a:off x="38862" y="69405"/>
                <a:ext cx="38862" cy="12701"/>
              </a:xfrm>
              <a:custGeom>
                <a:avLst/>
                <a:gdLst/>
                <a:ahLst/>
                <a:cxnLst>
                  <a:cxn ang="0">
                    <a:pos x="wd2" y="hd2"/>
                  </a:cxn>
                  <a:cxn ang="5400000">
                    <a:pos x="wd2" y="hd2"/>
                  </a:cxn>
                  <a:cxn ang="10800000">
                    <a:pos x="wd2" y="hd2"/>
                  </a:cxn>
                  <a:cxn ang="16200000">
                    <a:pos x="wd2" y="hd2"/>
                  </a:cxn>
                </a:cxnLst>
                <a:rect l="0" t="0" r="r" b="b"/>
                <a:pathLst>
                  <a:path w="21600" h="21600" extrusionOk="0">
                    <a:moveTo>
                      <a:pt x="20445" y="0"/>
                    </a:moveTo>
                    <a:lnTo>
                      <a:pt x="0" y="0"/>
                    </a:lnTo>
                    <a:lnTo>
                      <a:pt x="3953" y="655"/>
                    </a:lnTo>
                    <a:lnTo>
                      <a:pt x="6210" y="21136"/>
                    </a:lnTo>
                    <a:lnTo>
                      <a:pt x="21600" y="21600"/>
                    </a:lnTo>
                    <a:lnTo>
                      <a:pt x="20445"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8" name="Shape"/>
              <p:cNvSpPr/>
              <p:nvPr/>
            </p:nvSpPr>
            <p:spPr>
              <a:xfrm>
                <a:off x="27722" y="69360"/>
                <a:ext cx="22314" cy="12701"/>
              </a:xfrm>
              <a:custGeom>
                <a:avLst/>
                <a:gdLst/>
                <a:ahLst/>
                <a:cxnLst>
                  <a:cxn ang="0">
                    <a:pos x="wd2" y="hd2"/>
                  </a:cxn>
                  <a:cxn ang="5400000">
                    <a:pos x="wd2" y="hd2"/>
                  </a:cxn>
                  <a:cxn ang="10800000">
                    <a:pos x="wd2" y="hd2"/>
                  </a:cxn>
                  <a:cxn ang="16200000">
                    <a:pos x="wd2" y="hd2"/>
                  </a:cxn>
                </a:cxnLst>
                <a:rect l="0" t="0" r="r" b="b"/>
                <a:pathLst>
                  <a:path w="21600" h="21600" extrusionOk="0">
                    <a:moveTo>
                      <a:pt x="10784" y="0"/>
                    </a:moveTo>
                    <a:lnTo>
                      <a:pt x="3899" y="0"/>
                    </a:lnTo>
                    <a:lnTo>
                      <a:pt x="0" y="21215"/>
                    </a:lnTo>
                    <a:lnTo>
                      <a:pt x="21600" y="21600"/>
                    </a:lnTo>
                    <a:lnTo>
                      <a:pt x="17669" y="669"/>
                    </a:lnTo>
                    <a:lnTo>
                      <a:pt x="10784"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99" name="Shape"/>
              <p:cNvSpPr/>
              <p:nvPr/>
            </p:nvSpPr>
            <p:spPr>
              <a:xfrm>
                <a:off x="0" y="0"/>
                <a:ext cx="75646" cy="77688"/>
              </a:xfrm>
              <a:custGeom>
                <a:avLst/>
                <a:gdLst/>
                <a:ahLst/>
                <a:cxnLst>
                  <a:cxn ang="0">
                    <a:pos x="wd2" y="hd2"/>
                  </a:cxn>
                  <a:cxn ang="5400000">
                    <a:pos x="wd2" y="hd2"/>
                  </a:cxn>
                  <a:cxn ang="10800000">
                    <a:pos x="wd2" y="hd2"/>
                  </a:cxn>
                  <a:cxn ang="16200000">
                    <a:pos x="wd2" y="hd2"/>
                  </a:cxn>
                </a:cxnLst>
                <a:rect l="0" t="0" r="r" b="b"/>
                <a:pathLst>
                  <a:path w="21600" h="21600" extrusionOk="0">
                    <a:moveTo>
                      <a:pt x="11169" y="0"/>
                    </a:moveTo>
                    <a:lnTo>
                      <a:pt x="0" y="21575"/>
                    </a:lnTo>
                    <a:lnTo>
                      <a:pt x="7916" y="21600"/>
                    </a:lnTo>
                    <a:lnTo>
                      <a:pt x="9066" y="20480"/>
                    </a:lnTo>
                    <a:lnTo>
                      <a:pt x="21600" y="20480"/>
                    </a:lnTo>
                    <a:lnTo>
                      <a:pt x="11169" y="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01" name="object 16"/>
            <p:cNvSpPr/>
            <p:nvPr/>
          </p:nvSpPr>
          <p:spPr>
            <a:xfrm>
              <a:off x="55118" y="0"/>
              <a:ext cx="1082040" cy="271273"/>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302" name="object 17"/>
            <p:cNvSpPr/>
            <p:nvPr/>
          </p:nvSpPr>
          <p:spPr>
            <a:xfrm>
              <a:off x="55118" y="0"/>
              <a:ext cx="1082040" cy="271273"/>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304" name="object 18"/>
          <p:cNvSpPr txBox="1"/>
          <p:nvPr/>
        </p:nvSpPr>
        <p:spPr>
          <a:xfrm>
            <a:off x="6510528" y="1588897"/>
            <a:ext cx="10820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28929">
              <a:spcBef>
                <a:spcPts val="100"/>
              </a:spcBef>
              <a:defRPr sz="1200" spc="-5">
                <a:solidFill>
                  <a:srgbClr val="FFFFFF"/>
                </a:solidFill>
                <a:latin typeface="Tahoma Bold"/>
                <a:ea typeface="Tahoma Bold"/>
                <a:cs typeface="Tahoma Bold"/>
                <a:sym typeface="Tahoma Bold"/>
              </a:defRPr>
            </a:lvl1pPr>
          </a:lstStyle>
          <a:p>
            <a:r>
              <a:t>x= -1</a:t>
            </a:r>
          </a:p>
        </p:txBody>
      </p:sp>
      <p:sp>
        <p:nvSpPr>
          <p:cNvPr id="305" name="object 19"/>
          <p:cNvSpPr txBox="1"/>
          <p:nvPr/>
        </p:nvSpPr>
        <p:spPr>
          <a:xfrm>
            <a:off x="4116323" y="2238755"/>
            <a:ext cx="1085216" cy="177801"/>
          </a:xfrm>
          <a:prstGeom prst="rect">
            <a:avLst/>
          </a:prstGeom>
          <a:solidFill>
            <a:srgbClr val="0000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58114">
              <a:spcBef>
                <a:spcPts val="300"/>
              </a:spcBef>
              <a:defRPr sz="1200" spc="-5">
                <a:solidFill>
                  <a:srgbClr val="FFFFFF"/>
                </a:solidFill>
                <a:latin typeface="Tahoma Bold"/>
                <a:ea typeface="Tahoma Bold"/>
                <a:cs typeface="Tahoma Bold"/>
                <a:sym typeface="Tahoma Bold"/>
              </a:defRPr>
            </a:pPr>
            <a:r>
              <a:t>If (x&gt;0)</a:t>
            </a:r>
            <a:r>
              <a:rPr spc="-15"/>
              <a:t> </a:t>
            </a:r>
            <a:r>
              <a:rPr spc="0"/>
              <a:t>{</a:t>
            </a:r>
          </a:p>
        </p:txBody>
      </p:sp>
      <p:grpSp>
        <p:nvGrpSpPr>
          <p:cNvPr id="308" name="object 20"/>
          <p:cNvGrpSpPr/>
          <p:nvPr/>
        </p:nvGrpSpPr>
        <p:grpSpPr>
          <a:xfrm>
            <a:off x="5230367" y="2238754"/>
            <a:ext cx="1261874" cy="269749"/>
            <a:chOff x="0" y="0"/>
            <a:chExt cx="1261872" cy="269747"/>
          </a:xfrm>
        </p:grpSpPr>
        <p:sp>
          <p:nvSpPr>
            <p:cNvPr id="306" name="object 21"/>
            <p:cNvSpPr/>
            <p:nvPr/>
          </p:nvSpPr>
          <p:spPr>
            <a:xfrm>
              <a:off x="0" y="0"/>
              <a:ext cx="1261873" cy="269748"/>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307" name="object 22"/>
            <p:cNvSpPr/>
            <p:nvPr/>
          </p:nvSpPr>
          <p:spPr>
            <a:xfrm>
              <a:off x="0" y="0"/>
              <a:ext cx="1261873" cy="269748"/>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309" name="object 23"/>
          <p:cNvSpPr txBox="1"/>
          <p:nvPr/>
        </p:nvSpPr>
        <p:spPr>
          <a:xfrm>
            <a:off x="5230367" y="2283205"/>
            <a:ext cx="126238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66700">
              <a:spcBef>
                <a:spcPts val="100"/>
              </a:spcBef>
              <a:defRPr sz="1200" spc="-5">
                <a:solidFill>
                  <a:srgbClr val="FFFFFF"/>
                </a:solidFill>
                <a:latin typeface="Tahoma Bold"/>
                <a:ea typeface="Tahoma Bold"/>
                <a:cs typeface="Tahoma Bold"/>
                <a:sym typeface="Tahoma Bold"/>
              </a:defRPr>
            </a:pPr>
            <a:r>
              <a:t>sqrt(x);</a:t>
            </a:r>
            <a:r>
              <a:rPr spc="10"/>
              <a:t> </a:t>
            </a:r>
            <a:r>
              <a:rPr spc="0"/>
              <a:t>}</a:t>
            </a:r>
          </a:p>
        </p:txBody>
      </p:sp>
      <p:sp>
        <p:nvSpPr>
          <p:cNvPr id="310" name="object 24"/>
          <p:cNvSpPr txBox="1"/>
          <p:nvPr/>
        </p:nvSpPr>
        <p:spPr>
          <a:xfrm>
            <a:off x="2666744" y="1477390"/>
            <a:ext cx="1056641" cy="355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ts val="1400"/>
              </a:lnSpc>
              <a:spcBef>
                <a:spcPts val="100"/>
              </a:spcBef>
              <a:defRPr sz="1200" spc="-5">
                <a:latin typeface="Gothic Uralic"/>
                <a:ea typeface="Gothic Uralic"/>
                <a:cs typeface="Gothic Uralic"/>
                <a:sym typeface="Gothic Uralic"/>
              </a:defRPr>
            </a:pPr>
            <a:r>
              <a:t>Task A writes</a:t>
            </a:r>
            <a:r>
              <a:rPr spc="-50"/>
              <a:t> </a:t>
            </a:r>
            <a:r>
              <a:rPr spc="0"/>
              <a:t>x  </a:t>
            </a:r>
            <a:r>
              <a:rPr spc="-10"/>
              <a:t>(prio</a:t>
            </a:r>
            <a:r>
              <a:rPr spc="10"/>
              <a:t> </a:t>
            </a:r>
            <a:r>
              <a:t>p)</a:t>
            </a:r>
          </a:p>
        </p:txBody>
      </p:sp>
      <p:sp>
        <p:nvSpPr>
          <p:cNvPr id="311" name="object 25"/>
          <p:cNvSpPr txBox="1"/>
          <p:nvPr/>
        </p:nvSpPr>
        <p:spPr>
          <a:xfrm>
            <a:off x="2666744" y="2191511"/>
            <a:ext cx="1351281" cy="5328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spcBef>
                <a:spcPts val="100"/>
              </a:spcBef>
              <a:defRPr sz="1200" spc="-5">
                <a:latin typeface="Gothic Uralic"/>
                <a:ea typeface="Gothic Uralic"/>
                <a:cs typeface="Gothic Uralic"/>
                <a:sym typeface="Gothic Uralic"/>
              </a:defRPr>
            </a:pPr>
            <a:r>
              <a:t>Task </a:t>
            </a:r>
            <a:r>
              <a:rPr spc="0"/>
              <a:t>B </a:t>
            </a:r>
            <a:r>
              <a:t>reads </a:t>
            </a:r>
            <a:r>
              <a:rPr spc="0"/>
              <a:t>x</a:t>
            </a:r>
            <a:r>
              <a:rPr spc="-45"/>
              <a:t> </a:t>
            </a:r>
            <a:r>
              <a:rPr spc="-10"/>
              <a:t>two  </a:t>
            </a:r>
            <a:r>
              <a:t>times</a:t>
            </a:r>
          </a:p>
          <a:p>
            <a:pPr indent="12700">
              <a:lnSpc>
                <a:spcPts val="1400"/>
              </a:lnSpc>
              <a:defRPr sz="1200" spc="-10">
                <a:latin typeface="Gothic Uralic"/>
                <a:ea typeface="Gothic Uralic"/>
                <a:cs typeface="Gothic Uralic"/>
                <a:sym typeface="Gothic Uralic"/>
              </a:defRPr>
            </a:pPr>
            <a:r>
              <a:t>(prio </a:t>
            </a:r>
            <a:r>
              <a:rPr spc="0"/>
              <a:t>&gt;</a:t>
            </a:r>
            <a:r>
              <a:rPr spc="10"/>
              <a:t> </a:t>
            </a:r>
            <a:r>
              <a:rPr spc="-5"/>
              <a:t>p)</a:t>
            </a:r>
          </a:p>
        </p:txBody>
      </p:sp>
      <p:sp>
        <p:nvSpPr>
          <p:cNvPr id="312" name="object 26"/>
          <p:cNvSpPr txBox="1"/>
          <p:nvPr/>
        </p:nvSpPr>
        <p:spPr>
          <a:xfrm>
            <a:off x="8314180" y="4024629"/>
            <a:ext cx="1164591" cy="35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spcBef>
                <a:spcPts val="100"/>
              </a:spcBef>
              <a:defRPr sz="1200" b="1">
                <a:latin typeface="Gothic Uralic"/>
                <a:ea typeface="Gothic Uralic"/>
                <a:cs typeface="Gothic Uralic"/>
                <a:sym typeface="Gothic Uralic"/>
              </a:defRPr>
            </a:pPr>
            <a:r>
              <a:t>Independent</a:t>
            </a:r>
            <a:r>
              <a:rPr spc="-110"/>
              <a:t> </a:t>
            </a:r>
            <a:r>
              <a:rPr spc="-5"/>
              <a:t>of  </a:t>
            </a:r>
            <a:r>
              <a:t>task</a:t>
            </a:r>
            <a:r>
              <a:rPr spc="-15"/>
              <a:t> </a:t>
            </a:r>
            <a:r>
              <a:rPr spc="-10"/>
              <a:t>priority!</a:t>
            </a:r>
          </a:p>
        </p:txBody>
      </p:sp>
      <p:sp>
        <p:nvSpPr>
          <p:cNvPr id="313" name="object 27"/>
          <p:cNvSpPr/>
          <p:nvPr/>
        </p:nvSpPr>
        <p:spPr>
          <a:xfrm>
            <a:off x="4980432" y="1286255"/>
            <a:ext cx="288037" cy="431293"/>
          </a:xfrm>
          <a:custGeom>
            <a:avLst/>
            <a:gdLst/>
            <a:ahLst/>
            <a:cxnLst>
              <a:cxn ang="0">
                <a:pos x="wd2" y="hd2"/>
              </a:cxn>
              <a:cxn ang="5400000">
                <a:pos x="wd2" y="hd2"/>
              </a:cxn>
              <a:cxn ang="10800000">
                <a:pos x="wd2" y="hd2"/>
              </a:cxn>
              <a:cxn ang="16200000">
                <a:pos x="wd2" y="hd2"/>
              </a:cxn>
            </a:cxnLst>
            <a:rect l="0" t="0" r="r" b="b"/>
            <a:pathLst>
              <a:path w="21600" h="21600" extrusionOk="0">
                <a:moveTo>
                  <a:pt x="8476" y="0"/>
                </a:moveTo>
                <a:lnTo>
                  <a:pt x="0" y="3893"/>
                </a:lnTo>
                <a:lnTo>
                  <a:pt x="7600" y="8383"/>
                </a:lnTo>
                <a:lnTo>
                  <a:pt x="5019" y="9706"/>
                </a:lnTo>
                <a:lnTo>
                  <a:pt x="12219" y="13987"/>
                </a:lnTo>
                <a:lnTo>
                  <a:pt x="10009" y="14915"/>
                </a:lnTo>
                <a:lnTo>
                  <a:pt x="21600" y="21600"/>
                </a:lnTo>
                <a:lnTo>
                  <a:pt x="14771" y="12880"/>
                </a:lnTo>
                <a:lnTo>
                  <a:pt x="16581" y="12008"/>
                </a:lnTo>
                <a:lnTo>
                  <a:pt x="11048" y="6799"/>
                </a:lnTo>
                <a:lnTo>
                  <a:pt x="12857" y="6081"/>
                </a:lnTo>
                <a:lnTo>
                  <a:pt x="8476" y="0"/>
                </a:lnTo>
                <a:close/>
              </a:path>
            </a:pathLst>
          </a:custGeom>
          <a:solidFill>
            <a:srgbClr val="000000"/>
          </a:solidFill>
          <a:ln w="12700">
            <a:miter lim="400000"/>
          </a:ln>
        </p:spPr>
        <p:txBody>
          <a:bodyPr lIns="45719" rIns="45719"/>
          <a:lstStyle/>
          <a:p>
            <a:endParaRPr/>
          </a:p>
        </p:txBody>
      </p:sp>
      <p:sp>
        <p:nvSpPr>
          <p:cNvPr id="314" name="object 28"/>
          <p:cNvSpPr txBox="1"/>
          <p:nvPr/>
        </p:nvSpPr>
        <p:spPr>
          <a:xfrm>
            <a:off x="5279135" y="1545336"/>
            <a:ext cx="1224281" cy="197384"/>
          </a:xfrm>
          <a:prstGeom prst="rect">
            <a:avLst/>
          </a:prstGeom>
          <a:solidFill>
            <a:srgbClr val="C0C0C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92710">
              <a:spcBef>
                <a:spcPts val="200"/>
              </a:spcBef>
              <a:defRPr sz="1400" spc="-5">
                <a:latin typeface="Arial"/>
                <a:ea typeface="Arial"/>
                <a:cs typeface="Arial"/>
                <a:sym typeface="Arial"/>
              </a:defRPr>
            </a:lvl1pPr>
          </a:lstStyle>
          <a:p>
            <a:r>
              <a:t>delayed</a:t>
            </a:r>
          </a:p>
        </p:txBody>
      </p:sp>
      <p:sp>
        <p:nvSpPr>
          <p:cNvPr id="315" name="object 29"/>
          <p:cNvSpPr txBox="1"/>
          <p:nvPr/>
        </p:nvSpPr>
        <p:spPr>
          <a:xfrm>
            <a:off x="5196840" y="3488309"/>
            <a:ext cx="108204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28929">
              <a:spcBef>
                <a:spcPts val="300"/>
              </a:spcBef>
              <a:defRPr sz="1200" spc="-5">
                <a:solidFill>
                  <a:srgbClr val="FFFFFF"/>
                </a:solidFill>
                <a:latin typeface="Tahoma Bold"/>
                <a:ea typeface="Tahoma Bold"/>
                <a:cs typeface="Tahoma Bold"/>
                <a:sym typeface="Tahoma Bold"/>
              </a:defRPr>
            </a:lvl1pPr>
          </a:lstStyle>
          <a:p>
            <a:r>
              <a:t>x= -1</a:t>
            </a:r>
          </a:p>
        </p:txBody>
      </p:sp>
      <p:grpSp>
        <p:nvGrpSpPr>
          <p:cNvPr id="318" name="object 30"/>
          <p:cNvGrpSpPr/>
          <p:nvPr/>
        </p:nvGrpSpPr>
        <p:grpSpPr>
          <a:xfrm>
            <a:off x="4616195" y="4154424"/>
            <a:ext cx="1085090" cy="288037"/>
            <a:chOff x="0" y="0"/>
            <a:chExt cx="1085088" cy="288036"/>
          </a:xfrm>
        </p:grpSpPr>
        <p:sp>
          <p:nvSpPr>
            <p:cNvPr id="316" name="object 31"/>
            <p:cNvSpPr/>
            <p:nvPr/>
          </p:nvSpPr>
          <p:spPr>
            <a:xfrm>
              <a:off x="0" y="0"/>
              <a:ext cx="1085089" cy="288037"/>
            </a:xfrm>
            <a:prstGeom prst="rect">
              <a:avLst/>
            </a:prstGeom>
            <a:solidFill>
              <a:srgbClr val="0000FF"/>
            </a:solidFill>
            <a:ln w="12700" cap="flat">
              <a:noFill/>
              <a:miter lim="400000"/>
            </a:ln>
            <a:effectLst/>
          </p:spPr>
          <p:txBody>
            <a:bodyPr wrap="square" lIns="45719" tIns="45719" rIns="45719" bIns="45719" numCol="1" anchor="t">
              <a:noAutofit/>
            </a:bodyPr>
            <a:lstStyle/>
            <a:p>
              <a:endParaRPr/>
            </a:p>
          </p:txBody>
        </p:sp>
        <p:sp>
          <p:nvSpPr>
            <p:cNvPr id="317" name="object 32"/>
            <p:cNvSpPr/>
            <p:nvPr/>
          </p:nvSpPr>
          <p:spPr>
            <a:xfrm>
              <a:off x="0" y="0"/>
              <a:ext cx="1085089" cy="288037"/>
            </a:xfrm>
            <a:prstGeom prst="rect">
              <a:avLst/>
            </a:prstGeom>
            <a:noFill/>
            <a:ln w="9144" cap="flat">
              <a:solidFill>
                <a:srgbClr val="FFFFFF"/>
              </a:solidFill>
              <a:prstDash val="solid"/>
              <a:round/>
            </a:ln>
            <a:effectLst/>
          </p:spPr>
          <p:txBody>
            <a:bodyPr wrap="square" lIns="45719" tIns="45719" rIns="45719" bIns="45719" numCol="1" anchor="t">
              <a:noAutofit/>
            </a:bodyPr>
            <a:lstStyle/>
            <a:p>
              <a:endParaRPr/>
            </a:p>
          </p:txBody>
        </p:sp>
      </p:grpSp>
      <p:sp>
        <p:nvSpPr>
          <p:cNvPr id="319" name="object 33"/>
          <p:cNvSpPr txBox="1"/>
          <p:nvPr/>
        </p:nvSpPr>
        <p:spPr>
          <a:xfrm>
            <a:off x="4616196" y="4197477"/>
            <a:ext cx="234696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57479">
              <a:spcBef>
                <a:spcPts val="300"/>
              </a:spcBef>
              <a:tabLst>
                <a:tab pos="1346200" algn="l"/>
              </a:tabLst>
              <a:defRPr sz="1200" spc="-5">
                <a:solidFill>
                  <a:srgbClr val="FFFFFF"/>
                </a:solidFill>
                <a:latin typeface="Tahoma Bold"/>
                <a:ea typeface="Tahoma Bold"/>
                <a:cs typeface="Tahoma Bold"/>
                <a:sym typeface="Tahoma Bold"/>
              </a:defRPr>
            </a:pPr>
            <a:r>
              <a:t>If</a:t>
            </a:r>
            <a:r>
              <a:rPr spc="0"/>
              <a:t> </a:t>
            </a:r>
            <a:r>
              <a:t>(x&gt;0)</a:t>
            </a:r>
            <a:r>
              <a:rPr spc="15"/>
              <a:t> </a:t>
            </a:r>
            <a:r>
              <a:rPr spc="0"/>
              <a:t>{	</a:t>
            </a:r>
            <a:r>
              <a:t>sqrt(x);</a:t>
            </a:r>
            <a:r>
              <a:rPr spc="10"/>
              <a:t> </a:t>
            </a:r>
            <a:r>
              <a:rPr spc="0"/>
              <a:t>}</a:t>
            </a:r>
          </a:p>
        </p:txBody>
      </p:sp>
      <p:sp>
        <p:nvSpPr>
          <p:cNvPr id="320" name="object 34"/>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object 2"/>
          <p:cNvSpPr txBox="1">
            <a:spLocks noGrp="1"/>
          </p:cNvSpPr>
          <p:nvPr>
            <p:ph type="title"/>
          </p:nvPr>
        </p:nvSpPr>
        <p:spPr>
          <a:xfrm>
            <a:off x="246683" y="190245"/>
            <a:ext cx="10221620" cy="840740"/>
          </a:xfrm>
          <a:prstGeom prst="rect">
            <a:avLst/>
          </a:prstGeom>
        </p:spPr>
        <p:txBody>
          <a:bodyPr/>
          <a:lstStyle/>
          <a:p>
            <a:pPr marR="5080" indent="12700">
              <a:lnSpc>
                <a:spcPts val="3000"/>
              </a:lnSpc>
              <a:spcBef>
                <a:spcPts val="400"/>
              </a:spcBef>
              <a:defRPr spc="-100"/>
            </a:pPr>
            <a:r>
              <a:rPr dirty="0"/>
              <a:t>Concurre</a:t>
            </a:r>
            <a:r>
              <a:rPr spc="0" dirty="0"/>
              <a:t>n</a:t>
            </a:r>
            <a:r>
              <a:rPr dirty="0"/>
              <a:t>cy  </a:t>
            </a:r>
            <a:r>
              <a:rPr dirty="0">
                <a:solidFill>
                  <a:srgbClr val="A80062"/>
                </a:solidFill>
              </a:rPr>
              <a:t>Re-</a:t>
            </a:r>
            <a:r>
              <a:rPr dirty="0" err="1">
                <a:solidFill>
                  <a:srgbClr val="A80062"/>
                </a:solidFill>
              </a:rPr>
              <a:t>entrancy</a:t>
            </a:r>
            <a:r>
              <a:rPr lang="en-US" dirty="0">
                <a:solidFill>
                  <a:srgbClr val="A80062"/>
                </a:solidFill>
              </a:rPr>
              <a:t> : </a:t>
            </a:r>
            <a:endParaRPr dirty="0">
              <a:solidFill>
                <a:srgbClr val="A80062"/>
              </a:solidFill>
            </a:endParaRPr>
          </a:p>
        </p:txBody>
      </p:sp>
      <p:sp>
        <p:nvSpPr>
          <p:cNvPr id="323" name="object 3"/>
          <p:cNvSpPr txBox="1"/>
          <p:nvPr/>
        </p:nvSpPr>
        <p:spPr>
          <a:xfrm>
            <a:off x="254000" y="1229994"/>
            <a:ext cx="6037580" cy="489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600"/>
              </a:spcBef>
              <a:defRPr sz="1500" spc="280">
                <a:latin typeface="Arial"/>
                <a:ea typeface="Arial"/>
                <a:cs typeface="Arial"/>
                <a:sym typeface="Arial"/>
              </a:defRPr>
            </a:pPr>
            <a:r>
              <a:t></a:t>
            </a:r>
            <a:r>
              <a:rPr spc="220"/>
              <a:t> </a:t>
            </a:r>
            <a:r>
              <a:rPr b="1" spc="-5"/>
              <a:t>Reentrancy</a:t>
            </a:r>
          </a:p>
          <a:p>
            <a:pPr indent="245745">
              <a:spcBef>
                <a:spcPts val="500"/>
              </a:spcBef>
              <a:defRPr sz="1500" spc="280">
                <a:latin typeface="Arial"/>
                <a:ea typeface="Arial"/>
                <a:cs typeface="Arial"/>
                <a:sym typeface="Arial"/>
              </a:defRPr>
            </a:pPr>
            <a:r>
              <a:t> </a:t>
            </a:r>
            <a:r>
              <a:rPr spc="-5"/>
              <a:t>Code that </a:t>
            </a:r>
            <a:r>
              <a:rPr spc="-10"/>
              <a:t>can </a:t>
            </a:r>
            <a:r>
              <a:rPr spc="-5"/>
              <a:t>be running in </a:t>
            </a:r>
            <a:r>
              <a:rPr spc="-10"/>
              <a:t>parallel </a:t>
            </a:r>
            <a:r>
              <a:rPr spc="-5"/>
              <a:t>to </a:t>
            </a:r>
            <a:r>
              <a:rPr spc="-10"/>
              <a:t>itself (without</a:t>
            </a:r>
            <a:r>
              <a:rPr spc="15"/>
              <a:t> </a:t>
            </a:r>
            <a:r>
              <a:rPr spc="-30"/>
              <a:t>interference)</a:t>
            </a:r>
          </a:p>
        </p:txBody>
      </p:sp>
      <p:sp>
        <p:nvSpPr>
          <p:cNvPr id="324" name="object 4"/>
          <p:cNvSpPr txBox="1"/>
          <p:nvPr/>
        </p:nvSpPr>
        <p:spPr>
          <a:xfrm>
            <a:off x="254000" y="2137282"/>
            <a:ext cx="5191125" cy="2265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500" spc="280">
                <a:latin typeface="Arial"/>
                <a:ea typeface="Arial"/>
                <a:cs typeface="Arial"/>
                <a:sym typeface="Arial"/>
              </a:defRPr>
            </a:pPr>
            <a:r>
              <a:t> </a:t>
            </a:r>
            <a:r>
              <a:rPr spc="-10"/>
              <a:t>Challenge: example function </a:t>
            </a:r>
            <a:r>
              <a:rPr spc="-5">
                <a:latin typeface="Courier New"/>
                <a:ea typeface="Courier New"/>
                <a:cs typeface="Courier New"/>
                <a:sym typeface="Courier New"/>
              </a:rPr>
              <a:t>swap() </a:t>
            </a:r>
            <a:r>
              <a:rPr spc="-10"/>
              <a:t>with global</a:t>
            </a:r>
            <a:r>
              <a:rPr spc="-270"/>
              <a:t> </a:t>
            </a:r>
            <a:r>
              <a:rPr spc="-35"/>
              <a:t>variables</a:t>
            </a:r>
          </a:p>
        </p:txBody>
      </p:sp>
      <p:sp>
        <p:nvSpPr>
          <p:cNvPr id="325" name="object 5"/>
          <p:cNvSpPr txBox="1"/>
          <p:nvPr/>
        </p:nvSpPr>
        <p:spPr>
          <a:xfrm>
            <a:off x="254000" y="4910023"/>
            <a:ext cx="3444875"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500" spc="280">
                <a:latin typeface="Arial"/>
                <a:ea typeface="Arial"/>
                <a:cs typeface="Arial"/>
                <a:sym typeface="Arial"/>
              </a:defRPr>
            </a:pPr>
            <a:r>
              <a:rPr dirty="0"/>
              <a:t> </a:t>
            </a:r>
            <a:r>
              <a:rPr spc="-10" dirty="0">
                <a:solidFill>
                  <a:srgbClr val="FF0000"/>
                </a:solidFill>
              </a:rPr>
              <a:t>Solution: </a:t>
            </a:r>
            <a:r>
              <a:rPr spc="-5" dirty="0">
                <a:solidFill>
                  <a:srgbClr val="FF0000"/>
                </a:solidFill>
              </a:rPr>
              <a:t>make </a:t>
            </a:r>
            <a:r>
              <a:rPr spc="-5" dirty="0">
                <a:solidFill>
                  <a:srgbClr val="FF0000"/>
                </a:solidFill>
                <a:latin typeface="Courier New"/>
                <a:ea typeface="Courier New"/>
                <a:cs typeface="Courier New"/>
                <a:sym typeface="Courier New"/>
              </a:rPr>
              <a:t>temp</a:t>
            </a:r>
            <a:r>
              <a:rPr spc="-465" dirty="0">
                <a:solidFill>
                  <a:srgbClr val="FF0000"/>
                </a:solidFill>
                <a:latin typeface="Courier New"/>
                <a:ea typeface="Courier New"/>
                <a:cs typeface="Courier New"/>
                <a:sym typeface="Courier New"/>
              </a:rPr>
              <a:t> </a:t>
            </a:r>
            <a:r>
              <a:rPr spc="-10" dirty="0">
                <a:solidFill>
                  <a:srgbClr val="FF0000"/>
                </a:solidFill>
              </a:rPr>
              <a:t>local </a:t>
            </a:r>
            <a:r>
              <a:rPr spc="-5" dirty="0">
                <a:solidFill>
                  <a:srgbClr val="FF0000"/>
                </a:solidFill>
              </a:rPr>
              <a:t>to </a:t>
            </a:r>
            <a:r>
              <a:rPr spc="-55" dirty="0">
                <a:solidFill>
                  <a:srgbClr val="FF0000"/>
                </a:solidFill>
                <a:latin typeface="Courier New"/>
                <a:ea typeface="Courier New"/>
                <a:cs typeface="Courier New"/>
                <a:sym typeface="Courier New"/>
              </a:rPr>
              <a:t>swap()</a:t>
            </a:r>
          </a:p>
        </p:txBody>
      </p:sp>
      <p:sp>
        <p:nvSpPr>
          <p:cNvPr id="326" name="object 6"/>
          <p:cNvSpPr/>
          <p:nvPr/>
        </p:nvSpPr>
        <p:spPr>
          <a:xfrm>
            <a:off x="6403085" y="2593848"/>
            <a:ext cx="1" cy="2088769"/>
          </a:xfrm>
          <a:custGeom>
            <a:avLst/>
            <a:gdLst/>
            <a:ahLst/>
            <a:cxnLst>
              <a:cxn ang="0">
                <a:pos x="wd2" y="hd2"/>
              </a:cxn>
              <a:cxn ang="5400000">
                <a:pos x="wd2" y="hd2"/>
              </a:cxn>
              <a:cxn ang="10800000">
                <a:pos x="wd2" y="hd2"/>
              </a:cxn>
              <a:cxn ang="16200000">
                <a:pos x="wd2" y="hd2"/>
              </a:cxn>
            </a:cxnLst>
            <a:rect l="0" t="0" r="r" b="b"/>
            <a:pathLst>
              <a:path h="21600" extrusionOk="0">
                <a:moveTo>
                  <a:pt x="0" y="20834"/>
                </a:moveTo>
                <a:lnTo>
                  <a:pt x="0" y="21600"/>
                </a:lnTo>
                <a:moveTo>
                  <a:pt x="0" y="3719"/>
                </a:moveTo>
                <a:lnTo>
                  <a:pt x="0" y="18612"/>
                </a:lnTo>
                <a:moveTo>
                  <a:pt x="0" y="0"/>
                </a:moveTo>
                <a:lnTo>
                  <a:pt x="0" y="1481"/>
                </a:lnTo>
              </a:path>
            </a:pathLst>
          </a:custGeom>
          <a:ln w="19811">
            <a:solidFill>
              <a:srgbClr val="003063"/>
            </a:solidFill>
          </a:ln>
        </p:spPr>
        <p:txBody>
          <a:bodyPr lIns="45719" rIns="45719"/>
          <a:lstStyle/>
          <a:p>
            <a:endParaRPr/>
          </a:p>
        </p:txBody>
      </p:sp>
      <p:sp>
        <p:nvSpPr>
          <p:cNvPr id="327" name="object 7"/>
          <p:cNvSpPr txBox="1"/>
          <p:nvPr/>
        </p:nvSpPr>
        <p:spPr>
          <a:xfrm>
            <a:off x="6185915" y="2234183"/>
            <a:ext cx="433070" cy="259222"/>
          </a:xfrm>
          <a:prstGeom prst="rect">
            <a:avLst/>
          </a:prstGeom>
          <a:solidFill>
            <a:srgbClr val="BEBEB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2554">
              <a:spcBef>
                <a:spcPts val="200"/>
              </a:spcBef>
              <a:defRPr spc="-10">
                <a:latin typeface="Arial"/>
                <a:ea typeface="Arial"/>
                <a:cs typeface="Arial"/>
                <a:sym typeface="Arial"/>
              </a:defRPr>
            </a:lvl1pPr>
          </a:lstStyle>
          <a:p>
            <a:r>
              <a:t>t1</a:t>
            </a:r>
          </a:p>
        </p:txBody>
      </p:sp>
      <p:sp>
        <p:nvSpPr>
          <p:cNvPr id="328" name="object 8"/>
          <p:cNvSpPr/>
          <p:nvPr/>
        </p:nvSpPr>
        <p:spPr>
          <a:xfrm>
            <a:off x="9569956" y="2593848"/>
            <a:ext cx="1" cy="2088769"/>
          </a:xfrm>
          <a:custGeom>
            <a:avLst/>
            <a:gdLst/>
            <a:ahLst/>
            <a:cxnLst>
              <a:cxn ang="0">
                <a:pos x="wd2" y="hd2"/>
              </a:cxn>
              <a:cxn ang="5400000">
                <a:pos x="wd2" y="hd2"/>
              </a:cxn>
              <a:cxn ang="10800000">
                <a:pos x="wd2" y="hd2"/>
              </a:cxn>
              <a:cxn ang="16200000">
                <a:pos x="wd2" y="hd2"/>
              </a:cxn>
            </a:cxnLst>
            <a:rect l="0" t="0" r="r" b="b"/>
            <a:pathLst>
              <a:path h="21600" extrusionOk="0">
                <a:moveTo>
                  <a:pt x="0" y="8179"/>
                </a:moveTo>
                <a:lnTo>
                  <a:pt x="0" y="14136"/>
                </a:lnTo>
                <a:moveTo>
                  <a:pt x="0" y="0"/>
                </a:moveTo>
                <a:lnTo>
                  <a:pt x="0" y="5957"/>
                </a:lnTo>
                <a:moveTo>
                  <a:pt x="0" y="16374"/>
                </a:moveTo>
                <a:lnTo>
                  <a:pt x="0" y="21600"/>
                </a:lnTo>
              </a:path>
            </a:pathLst>
          </a:custGeom>
          <a:ln w="19811">
            <a:solidFill>
              <a:srgbClr val="003063"/>
            </a:solidFill>
          </a:ln>
        </p:spPr>
        <p:txBody>
          <a:bodyPr lIns="45719" rIns="45719"/>
          <a:lstStyle/>
          <a:p>
            <a:endParaRPr/>
          </a:p>
        </p:txBody>
      </p:sp>
      <p:sp>
        <p:nvSpPr>
          <p:cNvPr id="329" name="object 9"/>
          <p:cNvSpPr txBox="1"/>
          <p:nvPr/>
        </p:nvSpPr>
        <p:spPr>
          <a:xfrm>
            <a:off x="9354311" y="2234183"/>
            <a:ext cx="431801" cy="259222"/>
          </a:xfrm>
          <a:prstGeom prst="rect">
            <a:avLst/>
          </a:prstGeom>
          <a:solidFill>
            <a:srgbClr val="BEBEB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1920">
              <a:spcBef>
                <a:spcPts val="200"/>
              </a:spcBef>
              <a:defRPr spc="-10">
                <a:latin typeface="Arial"/>
                <a:ea typeface="Arial"/>
                <a:cs typeface="Arial"/>
                <a:sym typeface="Arial"/>
              </a:defRPr>
            </a:lvl1pPr>
          </a:lstStyle>
          <a:p>
            <a:r>
              <a:t>t2</a:t>
            </a:r>
          </a:p>
        </p:txBody>
      </p:sp>
      <p:grpSp>
        <p:nvGrpSpPr>
          <p:cNvPr id="333" name="object 10"/>
          <p:cNvGrpSpPr/>
          <p:nvPr/>
        </p:nvGrpSpPr>
        <p:grpSpPr>
          <a:xfrm>
            <a:off x="6257544" y="2593848"/>
            <a:ext cx="1728979" cy="2088769"/>
            <a:chOff x="0" y="0"/>
            <a:chExt cx="1728978" cy="2088768"/>
          </a:xfrm>
        </p:grpSpPr>
        <p:sp>
          <p:nvSpPr>
            <p:cNvPr id="330" name="object 11"/>
            <p:cNvSpPr/>
            <p:nvPr/>
          </p:nvSpPr>
          <p:spPr>
            <a:xfrm>
              <a:off x="0" y="143255"/>
              <a:ext cx="288036" cy="216410"/>
            </a:xfrm>
            <a:prstGeom prst="rect">
              <a:avLst/>
            </a:prstGeom>
            <a:solidFill>
              <a:srgbClr val="FFC000"/>
            </a:solidFill>
            <a:ln w="12700" cap="flat">
              <a:noFill/>
              <a:miter lim="400000"/>
            </a:ln>
            <a:effectLst/>
          </p:spPr>
          <p:txBody>
            <a:bodyPr wrap="square" lIns="45719" tIns="45719" rIns="45719" bIns="45719" numCol="1" anchor="t">
              <a:noAutofit/>
            </a:bodyPr>
            <a:lstStyle/>
            <a:p>
              <a:endParaRPr/>
            </a:p>
          </p:txBody>
        </p:sp>
        <p:sp>
          <p:nvSpPr>
            <p:cNvPr id="331" name="object 12"/>
            <p:cNvSpPr/>
            <p:nvPr/>
          </p:nvSpPr>
          <p:spPr>
            <a:xfrm>
              <a:off x="0" y="143255"/>
              <a:ext cx="288036" cy="216410"/>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sp>
          <p:nvSpPr>
            <p:cNvPr id="332" name="object 13"/>
            <p:cNvSpPr/>
            <p:nvPr/>
          </p:nvSpPr>
          <p:spPr>
            <a:xfrm>
              <a:off x="1728978" y="0"/>
              <a:ext cx="1" cy="2088769"/>
            </a:xfrm>
            <a:custGeom>
              <a:avLst/>
              <a:gdLst/>
              <a:ahLst/>
              <a:cxnLst>
                <a:cxn ang="0">
                  <a:pos x="wd2" y="hd2"/>
                </a:cxn>
                <a:cxn ang="5400000">
                  <a:pos x="wd2" y="hd2"/>
                </a:cxn>
                <a:cxn ang="10800000">
                  <a:pos x="wd2" y="hd2"/>
                </a:cxn>
                <a:cxn ang="16200000">
                  <a:pos x="wd2" y="hd2"/>
                </a:cxn>
              </a:cxnLst>
              <a:rect l="0" t="0" r="r" b="b"/>
              <a:pathLst>
                <a:path h="21600" extrusionOk="0">
                  <a:moveTo>
                    <a:pt x="0" y="14136"/>
                  </a:moveTo>
                  <a:lnTo>
                    <a:pt x="0" y="21600"/>
                  </a:lnTo>
                  <a:moveTo>
                    <a:pt x="0" y="0"/>
                  </a:moveTo>
                  <a:lnTo>
                    <a:pt x="0" y="8179"/>
                  </a:lnTo>
                </a:path>
              </a:pathLst>
            </a:custGeom>
            <a:noFill/>
            <a:ln w="19811" cap="flat">
              <a:solidFill>
                <a:srgbClr val="003063"/>
              </a:solidFill>
              <a:prstDash val="solid"/>
              <a:round/>
            </a:ln>
            <a:effectLst/>
          </p:spPr>
          <p:txBody>
            <a:bodyPr wrap="square" lIns="45719" tIns="45719" rIns="45719" bIns="45719" numCol="1" anchor="t">
              <a:noAutofit/>
            </a:bodyPr>
            <a:lstStyle/>
            <a:p>
              <a:endParaRPr/>
            </a:p>
          </p:txBody>
        </p:sp>
      </p:grpSp>
      <p:sp>
        <p:nvSpPr>
          <p:cNvPr id="334" name="object 14"/>
          <p:cNvSpPr txBox="1"/>
          <p:nvPr/>
        </p:nvSpPr>
        <p:spPr>
          <a:xfrm>
            <a:off x="7511794" y="2234183"/>
            <a:ext cx="935990" cy="259222"/>
          </a:xfrm>
          <a:prstGeom prst="rect">
            <a:avLst/>
          </a:prstGeom>
          <a:solidFill>
            <a:srgbClr val="BEBEB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6364">
              <a:spcBef>
                <a:spcPts val="200"/>
              </a:spcBef>
              <a:defRPr spc="-5">
                <a:latin typeface="Arial"/>
                <a:ea typeface="Arial"/>
                <a:cs typeface="Arial"/>
                <a:sym typeface="Arial"/>
              </a:defRPr>
            </a:lvl1pPr>
          </a:lstStyle>
          <a:p>
            <a:r>
              <a:t>swap()</a:t>
            </a:r>
          </a:p>
        </p:txBody>
      </p:sp>
      <p:grpSp>
        <p:nvGrpSpPr>
          <p:cNvPr id="341" name="object 15"/>
          <p:cNvGrpSpPr/>
          <p:nvPr/>
        </p:nvGrpSpPr>
        <p:grpSpPr>
          <a:xfrm>
            <a:off x="6549390" y="2895726"/>
            <a:ext cx="1299973" cy="120143"/>
            <a:chOff x="0" y="0"/>
            <a:chExt cx="1299972" cy="120142"/>
          </a:xfrm>
        </p:grpSpPr>
        <p:sp>
          <p:nvSpPr>
            <p:cNvPr id="335" name="Shape"/>
            <p:cNvSpPr/>
            <p:nvPr/>
          </p:nvSpPr>
          <p:spPr>
            <a:xfrm>
              <a:off x="1181734" y="60071"/>
              <a:ext cx="96029" cy="60072"/>
            </a:xfrm>
            <a:custGeom>
              <a:avLst/>
              <a:gdLst/>
              <a:ahLst/>
              <a:cxnLst>
                <a:cxn ang="0">
                  <a:pos x="wd2" y="hd2"/>
                </a:cxn>
                <a:cxn ang="5400000">
                  <a:pos x="wd2" y="hd2"/>
                </a:cxn>
                <a:cxn ang="10800000">
                  <a:pos x="wd2" y="hd2"/>
                </a:cxn>
                <a:cxn ang="16200000">
                  <a:pos x="wd2" y="hd2"/>
                </a:cxn>
              </a:cxnLst>
              <a:rect l="0" t="0" r="r" b="b"/>
              <a:pathLst>
                <a:path w="21600" h="21600" extrusionOk="0">
                  <a:moveTo>
                    <a:pt x="15059" y="0"/>
                  </a:moveTo>
                  <a:lnTo>
                    <a:pt x="1885" y="12284"/>
                  </a:lnTo>
                  <a:lnTo>
                    <a:pt x="486" y="13563"/>
                  </a:lnTo>
                  <a:lnTo>
                    <a:pt x="0" y="16440"/>
                  </a:lnTo>
                  <a:lnTo>
                    <a:pt x="828" y="18632"/>
                  </a:lnTo>
                  <a:lnTo>
                    <a:pt x="1629" y="20869"/>
                  </a:lnTo>
                  <a:lnTo>
                    <a:pt x="3428" y="21600"/>
                  </a:lnTo>
                  <a:lnTo>
                    <a:pt x="21600" y="4658"/>
                  </a:lnTo>
                  <a:lnTo>
                    <a:pt x="20825" y="4658"/>
                  </a:lnTo>
                  <a:lnTo>
                    <a:pt x="20825" y="4019"/>
                  </a:lnTo>
                  <a:lnTo>
                    <a:pt x="19368" y="4019"/>
                  </a:lnTo>
                  <a:lnTo>
                    <a:pt x="15059"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36" name="Shape"/>
            <p:cNvSpPr/>
            <p:nvPr/>
          </p:nvSpPr>
          <p:spPr>
            <a:xfrm>
              <a:off x="0" y="47117"/>
              <a:ext cx="1248684" cy="25909"/>
            </a:xfrm>
            <a:custGeom>
              <a:avLst/>
              <a:gdLst/>
              <a:ahLst/>
              <a:cxnLst>
                <a:cxn ang="0">
                  <a:pos x="wd2" y="hd2"/>
                </a:cxn>
                <a:cxn ang="5400000">
                  <a:pos x="wd2" y="hd2"/>
                </a:cxn>
                <a:cxn ang="10800000">
                  <a:pos x="wd2" y="hd2"/>
                </a:cxn>
                <a:cxn ang="16200000">
                  <a:pos x="wd2" y="hd2"/>
                </a:cxn>
              </a:cxnLst>
              <a:rect l="0" t="0" r="r" b="b"/>
              <a:pathLst>
                <a:path w="21600" h="21600" extrusionOk="0">
                  <a:moveTo>
                    <a:pt x="21216" y="0"/>
                  </a:moveTo>
                  <a:lnTo>
                    <a:pt x="0" y="0"/>
                  </a:lnTo>
                  <a:lnTo>
                    <a:pt x="0" y="21600"/>
                  </a:lnTo>
                  <a:lnTo>
                    <a:pt x="21216" y="21600"/>
                  </a:lnTo>
                  <a:lnTo>
                    <a:pt x="21600" y="10800"/>
                  </a:lnTo>
                  <a:lnTo>
                    <a:pt x="21216"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37" name="Shape"/>
            <p:cNvSpPr/>
            <p:nvPr/>
          </p:nvSpPr>
          <p:spPr>
            <a:xfrm>
              <a:off x="1274318" y="47117"/>
              <a:ext cx="25655" cy="25909"/>
            </a:xfrm>
            <a:custGeom>
              <a:avLst/>
              <a:gdLst/>
              <a:ahLst/>
              <a:cxnLst>
                <a:cxn ang="0">
                  <a:pos x="wd2" y="hd2"/>
                </a:cxn>
                <a:cxn ang="5400000">
                  <a:pos x="wd2" y="hd2"/>
                </a:cxn>
                <a:cxn ang="10800000">
                  <a:pos x="wd2" y="hd2"/>
                </a:cxn>
                <a:cxn ang="16200000">
                  <a:pos x="wd2" y="hd2"/>
                </a:cxn>
              </a:cxnLst>
              <a:rect l="0" t="0" r="r" b="b"/>
              <a:pathLst>
                <a:path w="21600" h="21600" extrusionOk="0">
                  <a:moveTo>
                    <a:pt x="2899" y="0"/>
                  </a:moveTo>
                  <a:lnTo>
                    <a:pt x="0" y="0"/>
                  </a:lnTo>
                  <a:lnTo>
                    <a:pt x="0" y="21600"/>
                  </a:lnTo>
                  <a:lnTo>
                    <a:pt x="2900" y="21600"/>
                  </a:lnTo>
                  <a:lnTo>
                    <a:pt x="21600" y="10800"/>
                  </a:lnTo>
                  <a:lnTo>
                    <a:pt x="2899"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38" name="Triangle"/>
            <p:cNvSpPr/>
            <p:nvPr/>
          </p:nvSpPr>
          <p:spPr>
            <a:xfrm>
              <a:off x="1248683" y="48894"/>
              <a:ext cx="19159" cy="2235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21600" y="21600"/>
                  </a:lnTo>
                  <a:lnTo>
                    <a:pt x="21600"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39" name="Rectangle"/>
            <p:cNvSpPr/>
            <p:nvPr/>
          </p:nvSpPr>
          <p:spPr>
            <a:xfrm>
              <a:off x="1264729" y="48894"/>
              <a:ext cx="12701" cy="22354"/>
            </a:xfrm>
            <a:prstGeom prst="rect">
              <a:avLst/>
            </a:prstGeom>
            <a:solidFill>
              <a:srgbClr val="00AF50"/>
            </a:solidFill>
            <a:ln w="12700" cap="flat">
              <a:noFill/>
              <a:miter lim="400000"/>
            </a:ln>
            <a:effectLst/>
          </p:spPr>
          <p:txBody>
            <a:bodyPr wrap="square" lIns="45719" tIns="45719" rIns="45719" bIns="45719" numCol="1" anchor="t">
              <a:noAutofit/>
            </a:bodyPr>
            <a:lstStyle/>
            <a:p>
              <a:endParaRPr/>
            </a:p>
          </p:txBody>
        </p:sp>
        <p:sp>
          <p:nvSpPr>
            <p:cNvPr id="340" name="Shape"/>
            <p:cNvSpPr/>
            <p:nvPr/>
          </p:nvSpPr>
          <p:spPr>
            <a:xfrm>
              <a:off x="1181734" y="0"/>
              <a:ext cx="96028" cy="60072"/>
            </a:xfrm>
            <a:custGeom>
              <a:avLst/>
              <a:gdLst/>
              <a:ahLst/>
              <a:cxnLst>
                <a:cxn ang="0">
                  <a:pos x="wd2" y="hd2"/>
                </a:cxn>
                <a:cxn ang="5400000">
                  <a:pos x="wd2" y="hd2"/>
                </a:cxn>
                <a:cxn ang="10800000">
                  <a:pos x="wd2" y="hd2"/>
                </a:cxn>
                <a:cxn ang="16200000">
                  <a:pos x="wd2" y="hd2"/>
                </a:cxn>
              </a:cxnLst>
              <a:rect l="0" t="0" r="r" b="b"/>
              <a:pathLst>
                <a:path w="21600" h="21600" extrusionOk="0">
                  <a:moveTo>
                    <a:pt x="3428" y="0"/>
                  </a:moveTo>
                  <a:lnTo>
                    <a:pt x="1629" y="731"/>
                  </a:lnTo>
                  <a:lnTo>
                    <a:pt x="828" y="2968"/>
                  </a:lnTo>
                  <a:lnTo>
                    <a:pt x="0" y="5160"/>
                  </a:lnTo>
                  <a:lnTo>
                    <a:pt x="486" y="8037"/>
                  </a:lnTo>
                  <a:lnTo>
                    <a:pt x="1885" y="9315"/>
                  </a:lnTo>
                  <a:lnTo>
                    <a:pt x="15059" y="21600"/>
                  </a:lnTo>
                  <a:lnTo>
                    <a:pt x="19369" y="17581"/>
                  </a:lnTo>
                  <a:lnTo>
                    <a:pt x="20826" y="17581"/>
                  </a:lnTo>
                  <a:lnTo>
                    <a:pt x="20826" y="16942"/>
                  </a:lnTo>
                  <a:lnTo>
                    <a:pt x="21600" y="16942"/>
                  </a:lnTo>
                  <a:lnTo>
                    <a:pt x="3428"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grpSp>
      <p:sp>
        <p:nvSpPr>
          <p:cNvPr id="342" name="object 16"/>
          <p:cNvSpPr txBox="1"/>
          <p:nvPr/>
        </p:nvSpPr>
        <p:spPr>
          <a:xfrm>
            <a:off x="6913880" y="2707258"/>
            <a:ext cx="484506"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0">
                <a:latin typeface="Arial"/>
                <a:ea typeface="Arial"/>
                <a:cs typeface="Arial"/>
                <a:sym typeface="Arial"/>
              </a:defRPr>
            </a:pPr>
            <a:r>
              <a:t>s</a:t>
            </a:r>
            <a:r>
              <a:rPr spc="-5"/>
              <a:t>wap</a:t>
            </a:r>
            <a:r>
              <a:rPr spc="5"/>
              <a:t>(</a:t>
            </a:r>
            <a:r>
              <a:rPr spc="0"/>
              <a:t>)</a:t>
            </a:r>
          </a:p>
        </p:txBody>
      </p:sp>
      <p:grpSp>
        <p:nvGrpSpPr>
          <p:cNvPr id="352" name="object 17"/>
          <p:cNvGrpSpPr/>
          <p:nvPr/>
        </p:nvGrpSpPr>
        <p:grpSpPr>
          <a:xfrm>
            <a:off x="8126730" y="3110610"/>
            <a:ext cx="1587246" cy="274195"/>
            <a:chOff x="0" y="0"/>
            <a:chExt cx="1587245" cy="274193"/>
          </a:xfrm>
        </p:grpSpPr>
        <p:sp>
          <p:nvSpPr>
            <p:cNvPr id="343" name="object 18"/>
            <p:cNvSpPr/>
            <p:nvPr/>
          </p:nvSpPr>
          <p:spPr>
            <a:xfrm>
              <a:off x="1299209" y="59309"/>
              <a:ext cx="288036" cy="214885"/>
            </a:xfrm>
            <a:prstGeom prst="rect">
              <a:avLst/>
            </a:prstGeom>
            <a:solidFill>
              <a:srgbClr val="6F2F9F"/>
            </a:solidFill>
            <a:ln w="12700" cap="flat">
              <a:noFill/>
              <a:miter lim="400000"/>
            </a:ln>
            <a:effectLst/>
          </p:spPr>
          <p:txBody>
            <a:bodyPr wrap="square" lIns="45719" tIns="45719" rIns="45719" bIns="45719" numCol="1" anchor="t">
              <a:noAutofit/>
            </a:bodyPr>
            <a:lstStyle/>
            <a:p>
              <a:endParaRPr/>
            </a:p>
          </p:txBody>
        </p:sp>
        <p:sp>
          <p:nvSpPr>
            <p:cNvPr id="344" name="object 19"/>
            <p:cNvSpPr/>
            <p:nvPr/>
          </p:nvSpPr>
          <p:spPr>
            <a:xfrm>
              <a:off x="1299209" y="59309"/>
              <a:ext cx="288036" cy="214885"/>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nvGrpSpPr>
            <p:cNvPr id="351" name="object 20"/>
            <p:cNvGrpSpPr/>
            <p:nvPr/>
          </p:nvGrpSpPr>
          <p:grpSpPr>
            <a:xfrm>
              <a:off x="-1" y="-1"/>
              <a:ext cx="1299975" cy="120143"/>
              <a:chOff x="0" y="0"/>
              <a:chExt cx="1299973" cy="120141"/>
            </a:xfrm>
          </p:grpSpPr>
          <p:sp>
            <p:nvSpPr>
              <p:cNvPr id="345" name="Shape"/>
              <p:cNvSpPr/>
              <p:nvPr/>
            </p:nvSpPr>
            <p:spPr>
              <a:xfrm>
                <a:off x="1181735" y="60070"/>
                <a:ext cx="96028" cy="60072"/>
              </a:xfrm>
              <a:custGeom>
                <a:avLst/>
                <a:gdLst/>
                <a:ahLst/>
                <a:cxnLst>
                  <a:cxn ang="0">
                    <a:pos x="wd2" y="hd2"/>
                  </a:cxn>
                  <a:cxn ang="5400000">
                    <a:pos x="wd2" y="hd2"/>
                  </a:cxn>
                  <a:cxn ang="10800000">
                    <a:pos x="wd2" y="hd2"/>
                  </a:cxn>
                  <a:cxn ang="16200000">
                    <a:pos x="wd2" y="hd2"/>
                  </a:cxn>
                </a:cxnLst>
                <a:rect l="0" t="0" r="r" b="b"/>
                <a:pathLst>
                  <a:path w="21600" h="21600" extrusionOk="0">
                    <a:moveTo>
                      <a:pt x="15059" y="0"/>
                    </a:moveTo>
                    <a:lnTo>
                      <a:pt x="1885" y="12284"/>
                    </a:lnTo>
                    <a:lnTo>
                      <a:pt x="486" y="13563"/>
                    </a:lnTo>
                    <a:lnTo>
                      <a:pt x="0" y="16440"/>
                    </a:lnTo>
                    <a:lnTo>
                      <a:pt x="828" y="18632"/>
                    </a:lnTo>
                    <a:lnTo>
                      <a:pt x="1628" y="20869"/>
                    </a:lnTo>
                    <a:lnTo>
                      <a:pt x="3428" y="21600"/>
                    </a:lnTo>
                    <a:lnTo>
                      <a:pt x="21600" y="4658"/>
                    </a:lnTo>
                    <a:lnTo>
                      <a:pt x="20826" y="4658"/>
                    </a:lnTo>
                    <a:lnTo>
                      <a:pt x="20826" y="4019"/>
                    </a:lnTo>
                    <a:lnTo>
                      <a:pt x="19369" y="4019"/>
                    </a:lnTo>
                    <a:lnTo>
                      <a:pt x="15059"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46" name="Shape"/>
              <p:cNvSpPr/>
              <p:nvPr/>
            </p:nvSpPr>
            <p:spPr>
              <a:xfrm>
                <a:off x="0" y="47116"/>
                <a:ext cx="1248684" cy="25910"/>
              </a:xfrm>
              <a:custGeom>
                <a:avLst/>
                <a:gdLst/>
                <a:ahLst/>
                <a:cxnLst>
                  <a:cxn ang="0">
                    <a:pos x="wd2" y="hd2"/>
                  </a:cxn>
                  <a:cxn ang="5400000">
                    <a:pos x="wd2" y="hd2"/>
                  </a:cxn>
                  <a:cxn ang="10800000">
                    <a:pos x="wd2" y="hd2"/>
                  </a:cxn>
                  <a:cxn ang="16200000">
                    <a:pos x="wd2" y="hd2"/>
                  </a:cxn>
                </a:cxnLst>
                <a:rect l="0" t="0" r="r" b="b"/>
                <a:pathLst>
                  <a:path w="21600" h="21600" extrusionOk="0">
                    <a:moveTo>
                      <a:pt x="21216" y="0"/>
                    </a:moveTo>
                    <a:lnTo>
                      <a:pt x="0" y="0"/>
                    </a:lnTo>
                    <a:lnTo>
                      <a:pt x="0" y="21600"/>
                    </a:lnTo>
                    <a:lnTo>
                      <a:pt x="21216" y="21600"/>
                    </a:lnTo>
                    <a:lnTo>
                      <a:pt x="21600" y="10800"/>
                    </a:lnTo>
                    <a:lnTo>
                      <a:pt x="21216"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47" name="Shape"/>
              <p:cNvSpPr/>
              <p:nvPr/>
            </p:nvSpPr>
            <p:spPr>
              <a:xfrm>
                <a:off x="1274319" y="47116"/>
                <a:ext cx="25655" cy="25910"/>
              </a:xfrm>
              <a:custGeom>
                <a:avLst/>
                <a:gdLst/>
                <a:ahLst/>
                <a:cxnLst>
                  <a:cxn ang="0">
                    <a:pos x="wd2" y="hd2"/>
                  </a:cxn>
                  <a:cxn ang="5400000">
                    <a:pos x="wd2" y="hd2"/>
                  </a:cxn>
                  <a:cxn ang="10800000">
                    <a:pos x="wd2" y="hd2"/>
                  </a:cxn>
                  <a:cxn ang="16200000">
                    <a:pos x="wd2" y="hd2"/>
                  </a:cxn>
                </a:cxnLst>
                <a:rect l="0" t="0" r="r" b="b"/>
                <a:pathLst>
                  <a:path w="21600" h="21600" extrusionOk="0">
                    <a:moveTo>
                      <a:pt x="2898" y="0"/>
                    </a:moveTo>
                    <a:lnTo>
                      <a:pt x="0" y="0"/>
                    </a:lnTo>
                    <a:lnTo>
                      <a:pt x="0" y="21600"/>
                    </a:lnTo>
                    <a:lnTo>
                      <a:pt x="2899" y="21600"/>
                    </a:lnTo>
                    <a:lnTo>
                      <a:pt x="21600" y="10800"/>
                    </a:lnTo>
                    <a:lnTo>
                      <a:pt x="2898"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48" name="Triangle"/>
              <p:cNvSpPr/>
              <p:nvPr/>
            </p:nvSpPr>
            <p:spPr>
              <a:xfrm>
                <a:off x="1248683" y="48894"/>
                <a:ext cx="19160" cy="223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21600" y="21600"/>
                    </a:lnTo>
                    <a:lnTo>
                      <a:pt x="21600"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49" name="Rectangle"/>
              <p:cNvSpPr/>
              <p:nvPr/>
            </p:nvSpPr>
            <p:spPr>
              <a:xfrm>
                <a:off x="1264730" y="48894"/>
                <a:ext cx="12701" cy="22353"/>
              </a:xfrm>
              <a:prstGeom prst="rect">
                <a:avLst/>
              </a:prstGeom>
              <a:solidFill>
                <a:srgbClr val="C00000"/>
              </a:solidFill>
              <a:ln w="12700" cap="flat">
                <a:noFill/>
                <a:miter lim="400000"/>
              </a:ln>
              <a:effectLst/>
            </p:spPr>
            <p:txBody>
              <a:bodyPr wrap="square" lIns="45719" tIns="45719" rIns="45719" bIns="45719" numCol="1" anchor="t">
                <a:noAutofit/>
              </a:bodyPr>
              <a:lstStyle/>
              <a:p>
                <a:endParaRPr/>
              </a:p>
            </p:txBody>
          </p:sp>
          <p:sp>
            <p:nvSpPr>
              <p:cNvPr id="350" name="Shape"/>
              <p:cNvSpPr/>
              <p:nvPr/>
            </p:nvSpPr>
            <p:spPr>
              <a:xfrm>
                <a:off x="1181735" y="0"/>
                <a:ext cx="96027" cy="60071"/>
              </a:xfrm>
              <a:custGeom>
                <a:avLst/>
                <a:gdLst/>
                <a:ahLst/>
                <a:cxnLst>
                  <a:cxn ang="0">
                    <a:pos x="wd2" y="hd2"/>
                  </a:cxn>
                  <a:cxn ang="5400000">
                    <a:pos x="wd2" y="hd2"/>
                  </a:cxn>
                  <a:cxn ang="10800000">
                    <a:pos x="wd2" y="hd2"/>
                  </a:cxn>
                  <a:cxn ang="16200000">
                    <a:pos x="wd2" y="hd2"/>
                  </a:cxn>
                </a:cxnLst>
                <a:rect l="0" t="0" r="r" b="b"/>
                <a:pathLst>
                  <a:path w="21600" h="21600" extrusionOk="0">
                    <a:moveTo>
                      <a:pt x="3428" y="0"/>
                    </a:moveTo>
                    <a:lnTo>
                      <a:pt x="1628" y="730"/>
                    </a:lnTo>
                    <a:lnTo>
                      <a:pt x="828" y="2968"/>
                    </a:lnTo>
                    <a:lnTo>
                      <a:pt x="0" y="5160"/>
                    </a:lnTo>
                    <a:lnTo>
                      <a:pt x="486" y="8037"/>
                    </a:lnTo>
                    <a:lnTo>
                      <a:pt x="1885" y="9316"/>
                    </a:lnTo>
                    <a:lnTo>
                      <a:pt x="15059" y="21600"/>
                    </a:lnTo>
                    <a:lnTo>
                      <a:pt x="19369" y="17581"/>
                    </a:lnTo>
                    <a:lnTo>
                      <a:pt x="20826" y="17581"/>
                    </a:lnTo>
                    <a:lnTo>
                      <a:pt x="20826" y="16942"/>
                    </a:lnTo>
                    <a:lnTo>
                      <a:pt x="21600" y="16942"/>
                    </a:lnTo>
                    <a:lnTo>
                      <a:pt x="3428"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grpSp>
      </p:grpSp>
      <p:sp>
        <p:nvSpPr>
          <p:cNvPr id="353" name="object 21"/>
          <p:cNvSpPr txBox="1"/>
          <p:nvPr/>
        </p:nvSpPr>
        <p:spPr>
          <a:xfrm>
            <a:off x="8354059" y="2923285"/>
            <a:ext cx="828040"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0">
                <a:solidFill>
                  <a:srgbClr val="FF0000"/>
                </a:solidFill>
                <a:latin typeface="Arial"/>
                <a:ea typeface="Arial"/>
                <a:cs typeface="Arial"/>
                <a:sym typeface="Arial"/>
              </a:defRPr>
            </a:pPr>
            <a:r>
              <a:t>p</a:t>
            </a:r>
            <a:r>
              <a:rPr spc="5"/>
              <a:t>r</a:t>
            </a:r>
            <a:r>
              <a:rPr spc="0"/>
              <a:t>ee</a:t>
            </a:r>
            <a:r>
              <a:rPr spc="-5"/>
              <a:t>m</a:t>
            </a:r>
            <a:r>
              <a:t>pt</a:t>
            </a:r>
            <a:r>
              <a:rPr spc="5"/>
              <a:t>i</a:t>
            </a:r>
            <a:r>
              <a:t>on</a:t>
            </a:r>
            <a:r>
              <a:rPr spc="0"/>
              <a:t>!</a:t>
            </a:r>
          </a:p>
        </p:txBody>
      </p:sp>
      <p:grpSp>
        <p:nvGrpSpPr>
          <p:cNvPr id="366" name="object 22"/>
          <p:cNvGrpSpPr/>
          <p:nvPr/>
        </p:nvGrpSpPr>
        <p:grpSpPr>
          <a:xfrm>
            <a:off x="7842504" y="3325495"/>
            <a:ext cx="1871472" cy="912623"/>
            <a:chOff x="0" y="0"/>
            <a:chExt cx="1871470" cy="912622"/>
          </a:xfrm>
        </p:grpSpPr>
        <p:sp>
          <p:nvSpPr>
            <p:cNvPr id="354" name="object 23"/>
            <p:cNvSpPr/>
            <p:nvPr/>
          </p:nvSpPr>
          <p:spPr>
            <a:xfrm>
              <a:off x="0" y="59309"/>
              <a:ext cx="288035" cy="576074"/>
            </a:xfrm>
            <a:prstGeom prst="rect">
              <a:avLst/>
            </a:prstGeom>
            <a:solidFill>
              <a:srgbClr val="A8B9D2"/>
            </a:solidFill>
            <a:ln w="12700" cap="flat">
              <a:noFill/>
              <a:miter lim="400000"/>
            </a:ln>
            <a:effectLst/>
          </p:spPr>
          <p:txBody>
            <a:bodyPr wrap="square" lIns="45719" tIns="45719" rIns="45719" bIns="45719" numCol="1" anchor="t">
              <a:noAutofit/>
            </a:bodyPr>
            <a:lstStyle/>
            <a:p>
              <a:endParaRPr/>
            </a:p>
          </p:txBody>
        </p:sp>
        <p:sp>
          <p:nvSpPr>
            <p:cNvPr id="355" name="object 24"/>
            <p:cNvSpPr/>
            <p:nvPr/>
          </p:nvSpPr>
          <p:spPr>
            <a:xfrm>
              <a:off x="0" y="59309"/>
              <a:ext cx="288035" cy="576074"/>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nvGrpSpPr>
            <p:cNvPr id="359" name="object 25"/>
            <p:cNvGrpSpPr/>
            <p:nvPr/>
          </p:nvGrpSpPr>
          <p:grpSpPr>
            <a:xfrm>
              <a:off x="288797" y="0"/>
              <a:ext cx="1299974" cy="120142"/>
              <a:chOff x="0" y="0"/>
              <a:chExt cx="1299972" cy="120141"/>
            </a:xfrm>
          </p:grpSpPr>
          <p:sp>
            <p:nvSpPr>
              <p:cNvPr id="356" name="Shape"/>
              <p:cNvSpPr/>
              <p:nvPr/>
            </p:nvSpPr>
            <p:spPr>
              <a:xfrm>
                <a:off x="0" y="0"/>
                <a:ext cx="118110" cy="120142"/>
              </a:xfrm>
              <a:custGeom>
                <a:avLst/>
                <a:gdLst/>
                <a:ahLst/>
                <a:cxnLst>
                  <a:cxn ang="0">
                    <a:pos x="wd2" y="hd2"/>
                  </a:cxn>
                  <a:cxn ang="5400000">
                    <a:pos x="wd2" y="hd2"/>
                  </a:cxn>
                  <a:cxn ang="10800000">
                    <a:pos x="wd2" y="hd2"/>
                  </a:cxn>
                  <a:cxn ang="16200000">
                    <a:pos x="wd2" y="hd2"/>
                  </a:cxn>
                </a:cxnLst>
                <a:rect l="0" t="0" r="r" b="b"/>
                <a:pathLst>
                  <a:path w="21600" h="21600" extrusionOk="0">
                    <a:moveTo>
                      <a:pt x="18836" y="0"/>
                    </a:moveTo>
                    <a:lnTo>
                      <a:pt x="0" y="10800"/>
                    </a:lnTo>
                    <a:lnTo>
                      <a:pt x="18836" y="21600"/>
                    </a:lnTo>
                    <a:lnTo>
                      <a:pt x="20300" y="21235"/>
                    </a:lnTo>
                    <a:lnTo>
                      <a:pt x="20950" y="20116"/>
                    </a:lnTo>
                    <a:lnTo>
                      <a:pt x="21600" y="19020"/>
                    </a:lnTo>
                    <a:lnTo>
                      <a:pt x="21228" y="17581"/>
                    </a:lnTo>
                    <a:lnTo>
                      <a:pt x="20090" y="16942"/>
                    </a:lnTo>
                    <a:lnTo>
                      <a:pt x="13441" y="13129"/>
                    </a:lnTo>
                    <a:lnTo>
                      <a:pt x="4691" y="13129"/>
                    </a:lnTo>
                    <a:lnTo>
                      <a:pt x="4691" y="8471"/>
                    </a:lnTo>
                    <a:lnTo>
                      <a:pt x="13441" y="8471"/>
                    </a:lnTo>
                    <a:lnTo>
                      <a:pt x="20090" y="4658"/>
                    </a:lnTo>
                    <a:lnTo>
                      <a:pt x="21228" y="4018"/>
                    </a:lnTo>
                    <a:lnTo>
                      <a:pt x="21600" y="2580"/>
                    </a:lnTo>
                    <a:lnTo>
                      <a:pt x="20950" y="1484"/>
                    </a:lnTo>
                    <a:lnTo>
                      <a:pt x="20300" y="365"/>
                    </a:lnTo>
                    <a:lnTo>
                      <a:pt x="18836"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57" name="Shape"/>
              <p:cNvSpPr/>
              <p:nvPr/>
            </p:nvSpPr>
            <p:spPr>
              <a:xfrm>
                <a:off x="51289" y="47116"/>
                <a:ext cx="1248684"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84" y="0"/>
                    </a:lnTo>
                    <a:lnTo>
                      <a:pt x="0" y="10800"/>
                    </a:lnTo>
                    <a:lnTo>
                      <a:pt x="384" y="21600"/>
                    </a:lnTo>
                    <a:lnTo>
                      <a:pt x="21600" y="21600"/>
                    </a:lnTo>
                    <a:lnTo>
                      <a:pt x="21600"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58" name="Shape"/>
              <p:cNvSpPr/>
              <p:nvPr/>
            </p:nvSpPr>
            <p:spPr>
              <a:xfrm>
                <a:off x="25653" y="47116"/>
                <a:ext cx="47844"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0224" y="20118"/>
                    </a:lnTo>
                    <a:lnTo>
                      <a:pt x="2924" y="20118"/>
                    </a:lnTo>
                    <a:lnTo>
                      <a:pt x="2924" y="1482"/>
                    </a:lnTo>
                    <a:lnTo>
                      <a:pt x="20224" y="1482"/>
                    </a:lnTo>
                    <a:lnTo>
                      <a:pt x="21600" y="0"/>
                    </a:lnTo>
                    <a:close/>
                    <a:moveTo>
                      <a:pt x="2924" y="1482"/>
                    </a:moveTo>
                    <a:lnTo>
                      <a:pt x="2924" y="20118"/>
                    </a:lnTo>
                    <a:lnTo>
                      <a:pt x="11574" y="10800"/>
                    </a:lnTo>
                    <a:lnTo>
                      <a:pt x="2924" y="1482"/>
                    </a:lnTo>
                    <a:close/>
                    <a:moveTo>
                      <a:pt x="11574" y="10800"/>
                    </a:moveTo>
                    <a:lnTo>
                      <a:pt x="2924" y="20118"/>
                    </a:lnTo>
                    <a:lnTo>
                      <a:pt x="20224" y="20118"/>
                    </a:lnTo>
                    <a:lnTo>
                      <a:pt x="11574" y="10800"/>
                    </a:lnTo>
                    <a:close/>
                    <a:moveTo>
                      <a:pt x="20224" y="1482"/>
                    </a:moveTo>
                    <a:lnTo>
                      <a:pt x="2924" y="1482"/>
                    </a:lnTo>
                    <a:lnTo>
                      <a:pt x="11574" y="10800"/>
                    </a:lnTo>
                    <a:lnTo>
                      <a:pt x="20224" y="1482"/>
                    </a:lnTo>
                    <a:close/>
                  </a:path>
                </a:pathLst>
              </a:custGeom>
              <a:noFill/>
              <a:ln w="12700" cap="flat">
                <a:noFill/>
                <a:miter lim="400000"/>
              </a:ln>
              <a:effectLst/>
            </p:spPr>
            <p:txBody>
              <a:bodyPr wrap="square" lIns="45719" tIns="45719" rIns="45719" bIns="45719" numCol="1" anchor="t">
                <a:noAutofit/>
              </a:bodyPr>
              <a:lstStyle/>
              <a:p>
                <a:endParaRPr/>
              </a:p>
            </p:txBody>
          </p:sp>
        </p:grpSp>
        <p:sp>
          <p:nvSpPr>
            <p:cNvPr id="360" name="object 26"/>
            <p:cNvSpPr/>
            <p:nvPr/>
          </p:nvSpPr>
          <p:spPr>
            <a:xfrm>
              <a:off x="1583435" y="635380"/>
              <a:ext cx="288036" cy="216409"/>
            </a:xfrm>
            <a:prstGeom prst="rect">
              <a:avLst/>
            </a:prstGeom>
            <a:solidFill>
              <a:srgbClr val="6F2F9F"/>
            </a:solidFill>
            <a:ln w="12700" cap="flat">
              <a:noFill/>
              <a:miter lim="400000"/>
            </a:ln>
            <a:effectLst/>
          </p:spPr>
          <p:txBody>
            <a:bodyPr wrap="square" lIns="45719" tIns="45719" rIns="45719" bIns="45719" numCol="1" anchor="t">
              <a:noAutofit/>
            </a:bodyPr>
            <a:lstStyle/>
            <a:p>
              <a:endParaRPr/>
            </a:p>
          </p:txBody>
        </p:sp>
        <p:sp>
          <p:nvSpPr>
            <p:cNvPr id="361" name="object 27"/>
            <p:cNvSpPr/>
            <p:nvPr/>
          </p:nvSpPr>
          <p:spPr>
            <a:xfrm>
              <a:off x="1583435" y="635380"/>
              <a:ext cx="288036" cy="216409"/>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nvGrpSpPr>
            <p:cNvPr id="365" name="object 28"/>
            <p:cNvGrpSpPr/>
            <p:nvPr/>
          </p:nvGrpSpPr>
          <p:grpSpPr>
            <a:xfrm>
              <a:off x="288797" y="792480"/>
              <a:ext cx="1299974" cy="120143"/>
              <a:chOff x="0" y="0"/>
              <a:chExt cx="1299972" cy="120142"/>
            </a:xfrm>
          </p:grpSpPr>
          <p:sp>
            <p:nvSpPr>
              <p:cNvPr id="362" name="Shape"/>
              <p:cNvSpPr/>
              <p:nvPr/>
            </p:nvSpPr>
            <p:spPr>
              <a:xfrm>
                <a:off x="0" y="0"/>
                <a:ext cx="118110" cy="120143"/>
              </a:xfrm>
              <a:custGeom>
                <a:avLst/>
                <a:gdLst/>
                <a:ahLst/>
                <a:cxnLst>
                  <a:cxn ang="0">
                    <a:pos x="wd2" y="hd2"/>
                  </a:cxn>
                  <a:cxn ang="5400000">
                    <a:pos x="wd2" y="hd2"/>
                  </a:cxn>
                  <a:cxn ang="10800000">
                    <a:pos x="wd2" y="hd2"/>
                  </a:cxn>
                  <a:cxn ang="16200000">
                    <a:pos x="wd2" y="hd2"/>
                  </a:cxn>
                </a:cxnLst>
                <a:rect l="0" t="0" r="r" b="b"/>
                <a:pathLst>
                  <a:path w="21600" h="21600" extrusionOk="0">
                    <a:moveTo>
                      <a:pt x="18836" y="0"/>
                    </a:moveTo>
                    <a:lnTo>
                      <a:pt x="0" y="10800"/>
                    </a:lnTo>
                    <a:lnTo>
                      <a:pt x="18836" y="21600"/>
                    </a:lnTo>
                    <a:lnTo>
                      <a:pt x="20300" y="21234"/>
                    </a:lnTo>
                    <a:lnTo>
                      <a:pt x="20950" y="20116"/>
                    </a:lnTo>
                    <a:lnTo>
                      <a:pt x="21600" y="19020"/>
                    </a:lnTo>
                    <a:lnTo>
                      <a:pt x="21228" y="17581"/>
                    </a:lnTo>
                    <a:lnTo>
                      <a:pt x="20090" y="16942"/>
                    </a:lnTo>
                    <a:lnTo>
                      <a:pt x="13441" y="13129"/>
                    </a:lnTo>
                    <a:lnTo>
                      <a:pt x="4691" y="13129"/>
                    </a:lnTo>
                    <a:lnTo>
                      <a:pt x="4691" y="8471"/>
                    </a:lnTo>
                    <a:lnTo>
                      <a:pt x="13441" y="8471"/>
                    </a:lnTo>
                    <a:lnTo>
                      <a:pt x="20090" y="4658"/>
                    </a:lnTo>
                    <a:lnTo>
                      <a:pt x="21228" y="4018"/>
                    </a:lnTo>
                    <a:lnTo>
                      <a:pt x="21600" y="2580"/>
                    </a:lnTo>
                    <a:lnTo>
                      <a:pt x="20950" y="1484"/>
                    </a:lnTo>
                    <a:lnTo>
                      <a:pt x="20300" y="365"/>
                    </a:lnTo>
                    <a:lnTo>
                      <a:pt x="18836"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63" name="Shape"/>
              <p:cNvSpPr/>
              <p:nvPr/>
            </p:nvSpPr>
            <p:spPr>
              <a:xfrm>
                <a:off x="51289" y="47117"/>
                <a:ext cx="1248684"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84" y="0"/>
                    </a:lnTo>
                    <a:lnTo>
                      <a:pt x="0" y="10799"/>
                    </a:lnTo>
                    <a:lnTo>
                      <a:pt x="384" y="21600"/>
                    </a:lnTo>
                    <a:lnTo>
                      <a:pt x="21600" y="21600"/>
                    </a:lnTo>
                    <a:lnTo>
                      <a:pt x="21600" y="0"/>
                    </a:lnTo>
                    <a:close/>
                  </a:path>
                </a:pathLst>
              </a:custGeom>
              <a:solidFill>
                <a:srgbClr val="C00000"/>
              </a:solidFill>
              <a:ln w="12700" cap="flat">
                <a:noFill/>
                <a:miter lim="400000"/>
              </a:ln>
              <a:effectLst/>
            </p:spPr>
            <p:txBody>
              <a:bodyPr wrap="square" lIns="45719" tIns="45719" rIns="45719" bIns="45719" numCol="1" anchor="t">
                <a:noAutofit/>
              </a:bodyPr>
              <a:lstStyle/>
              <a:p>
                <a:endParaRPr/>
              </a:p>
            </p:txBody>
          </p:sp>
          <p:sp>
            <p:nvSpPr>
              <p:cNvPr id="364" name="Shape"/>
              <p:cNvSpPr/>
              <p:nvPr/>
            </p:nvSpPr>
            <p:spPr>
              <a:xfrm>
                <a:off x="25653" y="47117"/>
                <a:ext cx="47844"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0224" y="20117"/>
                    </a:lnTo>
                    <a:lnTo>
                      <a:pt x="2924" y="20117"/>
                    </a:lnTo>
                    <a:lnTo>
                      <a:pt x="2924" y="1482"/>
                    </a:lnTo>
                    <a:lnTo>
                      <a:pt x="20224" y="1482"/>
                    </a:lnTo>
                    <a:lnTo>
                      <a:pt x="21600" y="0"/>
                    </a:lnTo>
                    <a:close/>
                    <a:moveTo>
                      <a:pt x="2924" y="1482"/>
                    </a:moveTo>
                    <a:lnTo>
                      <a:pt x="2924" y="20117"/>
                    </a:lnTo>
                    <a:lnTo>
                      <a:pt x="11574" y="10799"/>
                    </a:lnTo>
                    <a:lnTo>
                      <a:pt x="2924" y="1482"/>
                    </a:lnTo>
                    <a:close/>
                    <a:moveTo>
                      <a:pt x="11574" y="10799"/>
                    </a:moveTo>
                    <a:lnTo>
                      <a:pt x="2924" y="20117"/>
                    </a:lnTo>
                    <a:lnTo>
                      <a:pt x="20224" y="20117"/>
                    </a:lnTo>
                    <a:lnTo>
                      <a:pt x="11574" y="10799"/>
                    </a:lnTo>
                    <a:close/>
                    <a:moveTo>
                      <a:pt x="20224" y="1482"/>
                    </a:moveTo>
                    <a:lnTo>
                      <a:pt x="2924" y="1482"/>
                    </a:lnTo>
                    <a:lnTo>
                      <a:pt x="11574" y="10799"/>
                    </a:lnTo>
                    <a:lnTo>
                      <a:pt x="20224" y="1482"/>
                    </a:lnTo>
                    <a:close/>
                  </a:path>
                </a:pathLst>
              </a:custGeom>
              <a:noFill/>
              <a:ln w="12700" cap="flat">
                <a:noFill/>
                <a:miter lim="400000"/>
              </a:ln>
              <a:effectLst/>
            </p:spPr>
            <p:txBody>
              <a:bodyPr wrap="square" lIns="45719" tIns="45719" rIns="45719" bIns="45719" numCol="1" anchor="t">
                <a:noAutofit/>
              </a:bodyPr>
              <a:lstStyle/>
              <a:p>
                <a:endParaRPr/>
              </a:p>
            </p:txBody>
          </p:sp>
        </p:grpSp>
      </p:grpSp>
      <p:sp>
        <p:nvSpPr>
          <p:cNvPr id="367" name="object 29"/>
          <p:cNvSpPr txBox="1"/>
          <p:nvPr/>
        </p:nvSpPr>
        <p:spPr>
          <a:xfrm>
            <a:off x="8579866" y="4219321"/>
            <a:ext cx="34163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0">
                <a:latin typeface="Arial"/>
                <a:ea typeface="Arial"/>
                <a:cs typeface="Arial"/>
                <a:sym typeface="Arial"/>
              </a:defRPr>
            </a:pPr>
            <a:r>
              <a:t>y</a:t>
            </a:r>
            <a:r>
              <a:rPr spc="5"/>
              <a:t>i</a:t>
            </a:r>
            <a:r>
              <a:rPr spc="0"/>
              <a:t>e</a:t>
            </a:r>
            <a:r>
              <a:rPr spc="-5"/>
              <a:t>ld</a:t>
            </a:r>
          </a:p>
        </p:txBody>
      </p:sp>
      <p:grpSp>
        <p:nvGrpSpPr>
          <p:cNvPr id="377" name="object 30"/>
          <p:cNvGrpSpPr/>
          <p:nvPr/>
        </p:nvGrpSpPr>
        <p:grpSpPr>
          <a:xfrm>
            <a:off x="6257543" y="3901566"/>
            <a:ext cx="3173732" cy="707011"/>
            <a:chOff x="0" y="0"/>
            <a:chExt cx="3173730" cy="707010"/>
          </a:xfrm>
        </p:grpSpPr>
        <p:sp>
          <p:nvSpPr>
            <p:cNvPr id="368" name="object 31"/>
            <p:cNvSpPr/>
            <p:nvPr/>
          </p:nvSpPr>
          <p:spPr>
            <a:xfrm>
              <a:off x="0" y="492125"/>
              <a:ext cx="288036" cy="214886"/>
            </a:xfrm>
            <a:prstGeom prst="rect">
              <a:avLst/>
            </a:prstGeom>
            <a:solidFill>
              <a:srgbClr val="FFC000"/>
            </a:solidFill>
            <a:ln w="12700" cap="flat">
              <a:noFill/>
              <a:miter lim="400000"/>
            </a:ln>
            <a:effectLst/>
          </p:spPr>
          <p:txBody>
            <a:bodyPr wrap="square" lIns="45719" tIns="45719" rIns="45719" bIns="45719" numCol="1" anchor="t">
              <a:noAutofit/>
            </a:bodyPr>
            <a:lstStyle/>
            <a:p>
              <a:endParaRPr/>
            </a:p>
          </p:txBody>
        </p:sp>
        <p:sp>
          <p:nvSpPr>
            <p:cNvPr id="369" name="object 32"/>
            <p:cNvSpPr/>
            <p:nvPr/>
          </p:nvSpPr>
          <p:spPr>
            <a:xfrm>
              <a:off x="0" y="492125"/>
              <a:ext cx="288036" cy="214886"/>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nvGrpSpPr>
            <p:cNvPr id="376" name="object 33"/>
            <p:cNvGrpSpPr/>
            <p:nvPr/>
          </p:nvGrpSpPr>
          <p:grpSpPr>
            <a:xfrm>
              <a:off x="1873757" y="-1"/>
              <a:ext cx="1299974" cy="120143"/>
              <a:chOff x="0" y="0"/>
              <a:chExt cx="1299973" cy="120141"/>
            </a:xfrm>
          </p:grpSpPr>
          <p:sp>
            <p:nvSpPr>
              <p:cNvPr id="370" name="Shape"/>
              <p:cNvSpPr/>
              <p:nvPr/>
            </p:nvSpPr>
            <p:spPr>
              <a:xfrm>
                <a:off x="1181734" y="60070"/>
                <a:ext cx="96029" cy="60072"/>
              </a:xfrm>
              <a:custGeom>
                <a:avLst/>
                <a:gdLst/>
                <a:ahLst/>
                <a:cxnLst>
                  <a:cxn ang="0">
                    <a:pos x="wd2" y="hd2"/>
                  </a:cxn>
                  <a:cxn ang="5400000">
                    <a:pos x="wd2" y="hd2"/>
                  </a:cxn>
                  <a:cxn ang="10800000">
                    <a:pos x="wd2" y="hd2"/>
                  </a:cxn>
                  <a:cxn ang="16200000">
                    <a:pos x="wd2" y="hd2"/>
                  </a:cxn>
                </a:cxnLst>
                <a:rect l="0" t="0" r="r" b="b"/>
                <a:pathLst>
                  <a:path w="21600" h="21600" extrusionOk="0">
                    <a:moveTo>
                      <a:pt x="15059" y="0"/>
                    </a:moveTo>
                    <a:lnTo>
                      <a:pt x="1886" y="12284"/>
                    </a:lnTo>
                    <a:lnTo>
                      <a:pt x="486" y="13563"/>
                    </a:lnTo>
                    <a:lnTo>
                      <a:pt x="0" y="16440"/>
                    </a:lnTo>
                    <a:lnTo>
                      <a:pt x="829" y="18632"/>
                    </a:lnTo>
                    <a:lnTo>
                      <a:pt x="1629" y="20869"/>
                    </a:lnTo>
                    <a:lnTo>
                      <a:pt x="3428" y="21600"/>
                    </a:lnTo>
                    <a:lnTo>
                      <a:pt x="21600" y="4658"/>
                    </a:lnTo>
                    <a:lnTo>
                      <a:pt x="20826" y="4658"/>
                    </a:lnTo>
                    <a:lnTo>
                      <a:pt x="20826" y="4019"/>
                    </a:lnTo>
                    <a:lnTo>
                      <a:pt x="19369" y="4019"/>
                    </a:lnTo>
                    <a:lnTo>
                      <a:pt x="15059"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71" name="Shape"/>
              <p:cNvSpPr/>
              <p:nvPr/>
            </p:nvSpPr>
            <p:spPr>
              <a:xfrm>
                <a:off x="0" y="47116"/>
                <a:ext cx="1248684" cy="25909"/>
              </a:xfrm>
              <a:custGeom>
                <a:avLst/>
                <a:gdLst/>
                <a:ahLst/>
                <a:cxnLst>
                  <a:cxn ang="0">
                    <a:pos x="wd2" y="hd2"/>
                  </a:cxn>
                  <a:cxn ang="5400000">
                    <a:pos x="wd2" y="hd2"/>
                  </a:cxn>
                  <a:cxn ang="10800000">
                    <a:pos x="wd2" y="hd2"/>
                  </a:cxn>
                  <a:cxn ang="16200000">
                    <a:pos x="wd2" y="hd2"/>
                  </a:cxn>
                </a:cxnLst>
                <a:rect l="0" t="0" r="r" b="b"/>
                <a:pathLst>
                  <a:path w="21600" h="21600" extrusionOk="0">
                    <a:moveTo>
                      <a:pt x="21216" y="0"/>
                    </a:moveTo>
                    <a:lnTo>
                      <a:pt x="0" y="0"/>
                    </a:lnTo>
                    <a:lnTo>
                      <a:pt x="0" y="21600"/>
                    </a:lnTo>
                    <a:lnTo>
                      <a:pt x="21216" y="21600"/>
                    </a:lnTo>
                    <a:lnTo>
                      <a:pt x="21600" y="10800"/>
                    </a:lnTo>
                    <a:lnTo>
                      <a:pt x="21216"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72" name="Shape"/>
              <p:cNvSpPr/>
              <p:nvPr/>
            </p:nvSpPr>
            <p:spPr>
              <a:xfrm>
                <a:off x="1274319" y="47116"/>
                <a:ext cx="25655" cy="25909"/>
              </a:xfrm>
              <a:custGeom>
                <a:avLst/>
                <a:gdLst/>
                <a:ahLst/>
                <a:cxnLst>
                  <a:cxn ang="0">
                    <a:pos x="wd2" y="hd2"/>
                  </a:cxn>
                  <a:cxn ang="5400000">
                    <a:pos x="wd2" y="hd2"/>
                  </a:cxn>
                  <a:cxn ang="10800000">
                    <a:pos x="wd2" y="hd2"/>
                  </a:cxn>
                  <a:cxn ang="16200000">
                    <a:pos x="wd2" y="hd2"/>
                  </a:cxn>
                </a:cxnLst>
                <a:rect l="0" t="0" r="r" b="b"/>
                <a:pathLst>
                  <a:path w="21600" h="21600" extrusionOk="0">
                    <a:moveTo>
                      <a:pt x="2898" y="0"/>
                    </a:moveTo>
                    <a:lnTo>
                      <a:pt x="0" y="0"/>
                    </a:lnTo>
                    <a:lnTo>
                      <a:pt x="0" y="21600"/>
                    </a:lnTo>
                    <a:lnTo>
                      <a:pt x="2899" y="21600"/>
                    </a:lnTo>
                    <a:lnTo>
                      <a:pt x="21600" y="10800"/>
                    </a:lnTo>
                    <a:lnTo>
                      <a:pt x="2898"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73" name="Triangle"/>
              <p:cNvSpPr/>
              <p:nvPr/>
            </p:nvSpPr>
            <p:spPr>
              <a:xfrm>
                <a:off x="1248683" y="48894"/>
                <a:ext cx="19160" cy="223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0"/>
                    </a:lnTo>
                    <a:lnTo>
                      <a:pt x="21600" y="21600"/>
                    </a:lnTo>
                    <a:lnTo>
                      <a:pt x="21600"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74" name="Rectangle"/>
              <p:cNvSpPr/>
              <p:nvPr/>
            </p:nvSpPr>
            <p:spPr>
              <a:xfrm>
                <a:off x="1264730" y="48894"/>
                <a:ext cx="12701" cy="22353"/>
              </a:xfrm>
              <a:prstGeom prst="rect">
                <a:avLst/>
              </a:prstGeom>
              <a:solidFill>
                <a:srgbClr val="00AF50"/>
              </a:solidFill>
              <a:ln w="12700" cap="flat">
                <a:noFill/>
                <a:miter lim="400000"/>
              </a:ln>
              <a:effectLst/>
            </p:spPr>
            <p:txBody>
              <a:bodyPr wrap="square" lIns="45719" tIns="45719" rIns="45719" bIns="45719" numCol="1" anchor="t">
                <a:noAutofit/>
              </a:bodyPr>
              <a:lstStyle/>
              <a:p>
                <a:endParaRPr/>
              </a:p>
            </p:txBody>
          </p:sp>
          <p:sp>
            <p:nvSpPr>
              <p:cNvPr id="375" name="Shape"/>
              <p:cNvSpPr/>
              <p:nvPr/>
            </p:nvSpPr>
            <p:spPr>
              <a:xfrm>
                <a:off x="1181734" y="0"/>
                <a:ext cx="96028" cy="60071"/>
              </a:xfrm>
              <a:custGeom>
                <a:avLst/>
                <a:gdLst/>
                <a:ahLst/>
                <a:cxnLst>
                  <a:cxn ang="0">
                    <a:pos x="wd2" y="hd2"/>
                  </a:cxn>
                  <a:cxn ang="5400000">
                    <a:pos x="wd2" y="hd2"/>
                  </a:cxn>
                  <a:cxn ang="10800000">
                    <a:pos x="wd2" y="hd2"/>
                  </a:cxn>
                  <a:cxn ang="16200000">
                    <a:pos x="wd2" y="hd2"/>
                  </a:cxn>
                </a:cxnLst>
                <a:rect l="0" t="0" r="r" b="b"/>
                <a:pathLst>
                  <a:path w="21600" h="21600" extrusionOk="0">
                    <a:moveTo>
                      <a:pt x="3428" y="0"/>
                    </a:moveTo>
                    <a:lnTo>
                      <a:pt x="1629" y="730"/>
                    </a:lnTo>
                    <a:lnTo>
                      <a:pt x="829" y="2968"/>
                    </a:lnTo>
                    <a:lnTo>
                      <a:pt x="0" y="5160"/>
                    </a:lnTo>
                    <a:lnTo>
                      <a:pt x="486" y="8037"/>
                    </a:lnTo>
                    <a:lnTo>
                      <a:pt x="1886" y="9316"/>
                    </a:lnTo>
                    <a:lnTo>
                      <a:pt x="15059" y="21600"/>
                    </a:lnTo>
                    <a:lnTo>
                      <a:pt x="19369" y="17581"/>
                    </a:lnTo>
                    <a:lnTo>
                      <a:pt x="20826" y="17581"/>
                    </a:lnTo>
                    <a:lnTo>
                      <a:pt x="20826" y="16942"/>
                    </a:lnTo>
                    <a:lnTo>
                      <a:pt x="21600" y="16942"/>
                    </a:lnTo>
                    <a:lnTo>
                      <a:pt x="3428"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grpSp>
      </p:grpSp>
      <p:sp>
        <p:nvSpPr>
          <p:cNvPr id="378" name="object 34"/>
          <p:cNvSpPr txBox="1"/>
          <p:nvPr/>
        </p:nvSpPr>
        <p:spPr>
          <a:xfrm>
            <a:off x="8507093" y="3322065"/>
            <a:ext cx="484506" cy="449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9844" marR="5080" indent="-17779">
              <a:lnSpc>
                <a:spcPct val="157500"/>
              </a:lnSpc>
              <a:spcBef>
                <a:spcPts val="100"/>
              </a:spcBef>
              <a:defRPr sz="1200" spc="10">
                <a:latin typeface="Arial"/>
                <a:ea typeface="Arial"/>
                <a:cs typeface="Arial"/>
                <a:sym typeface="Arial"/>
              </a:defRPr>
            </a:pPr>
            <a:r>
              <a:t>s</a:t>
            </a:r>
            <a:r>
              <a:rPr spc="-5"/>
              <a:t>wap</a:t>
            </a:r>
            <a:r>
              <a:rPr spc="5"/>
              <a:t>(</a:t>
            </a:r>
            <a:r>
              <a:rPr spc="0"/>
              <a:t>)  </a:t>
            </a:r>
            <a:r>
              <a:rPr spc="-5"/>
              <a:t>return</a:t>
            </a:r>
          </a:p>
        </p:txBody>
      </p:sp>
      <p:grpSp>
        <p:nvGrpSpPr>
          <p:cNvPr id="382" name="object 35"/>
          <p:cNvGrpSpPr/>
          <p:nvPr/>
        </p:nvGrpSpPr>
        <p:grpSpPr>
          <a:xfrm>
            <a:off x="6546342" y="4334383"/>
            <a:ext cx="1299974" cy="120143"/>
            <a:chOff x="0" y="0"/>
            <a:chExt cx="1299973" cy="120142"/>
          </a:xfrm>
        </p:grpSpPr>
        <p:sp>
          <p:nvSpPr>
            <p:cNvPr id="379" name="Shape"/>
            <p:cNvSpPr/>
            <p:nvPr/>
          </p:nvSpPr>
          <p:spPr>
            <a:xfrm>
              <a:off x="0" y="0"/>
              <a:ext cx="118110" cy="120143"/>
            </a:xfrm>
            <a:custGeom>
              <a:avLst/>
              <a:gdLst/>
              <a:ahLst/>
              <a:cxnLst>
                <a:cxn ang="0">
                  <a:pos x="wd2" y="hd2"/>
                </a:cxn>
                <a:cxn ang="5400000">
                  <a:pos x="wd2" y="hd2"/>
                </a:cxn>
                <a:cxn ang="10800000">
                  <a:pos x="wd2" y="hd2"/>
                </a:cxn>
                <a:cxn ang="16200000">
                  <a:pos x="wd2" y="hd2"/>
                </a:cxn>
              </a:cxnLst>
              <a:rect l="0" t="0" r="r" b="b"/>
              <a:pathLst>
                <a:path w="21600" h="21600" extrusionOk="0">
                  <a:moveTo>
                    <a:pt x="18836" y="0"/>
                  </a:moveTo>
                  <a:lnTo>
                    <a:pt x="0" y="10800"/>
                  </a:lnTo>
                  <a:lnTo>
                    <a:pt x="18836" y="21600"/>
                  </a:lnTo>
                  <a:lnTo>
                    <a:pt x="20300" y="21235"/>
                  </a:lnTo>
                  <a:lnTo>
                    <a:pt x="20950" y="20116"/>
                  </a:lnTo>
                  <a:lnTo>
                    <a:pt x="21600" y="19020"/>
                  </a:lnTo>
                  <a:lnTo>
                    <a:pt x="21228" y="17581"/>
                  </a:lnTo>
                  <a:lnTo>
                    <a:pt x="20090" y="16942"/>
                  </a:lnTo>
                  <a:lnTo>
                    <a:pt x="13441" y="13129"/>
                  </a:lnTo>
                  <a:lnTo>
                    <a:pt x="4691" y="13129"/>
                  </a:lnTo>
                  <a:lnTo>
                    <a:pt x="4691" y="8471"/>
                  </a:lnTo>
                  <a:lnTo>
                    <a:pt x="13441" y="8471"/>
                  </a:lnTo>
                  <a:lnTo>
                    <a:pt x="20090" y="4658"/>
                  </a:lnTo>
                  <a:lnTo>
                    <a:pt x="21228" y="4019"/>
                  </a:lnTo>
                  <a:lnTo>
                    <a:pt x="21600" y="2580"/>
                  </a:lnTo>
                  <a:lnTo>
                    <a:pt x="20950" y="1484"/>
                  </a:lnTo>
                  <a:lnTo>
                    <a:pt x="20300" y="365"/>
                  </a:lnTo>
                  <a:lnTo>
                    <a:pt x="18836"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80" name="Shape"/>
            <p:cNvSpPr/>
            <p:nvPr/>
          </p:nvSpPr>
          <p:spPr>
            <a:xfrm>
              <a:off x="51289" y="47117"/>
              <a:ext cx="1248685"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84" y="0"/>
                  </a:lnTo>
                  <a:lnTo>
                    <a:pt x="0" y="10800"/>
                  </a:lnTo>
                  <a:lnTo>
                    <a:pt x="384" y="21600"/>
                  </a:lnTo>
                  <a:lnTo>
                    <a:pt x="21600" y="21600"/>
                  </a:lnTo>
                  <a:lnTo>
                    <a:pt x="21600" y="0"/>
                  </a:lnTo>
                  <a:close/>
                </a:path>
              </a:pathLst>
            </a:custGeom>
            <a:solidFill>
              <a:srgbClr val="00AF50"/>
            </a:solidFill>
            <a:ln w="12700" cap="flat">
              <a:noFill/>
              <a:miter lim="400000"/>
            </a:ln>
            <a:effectLst/>
          </p:spPr>
          <p:txBody>
            <a:bodyPr wrap="square" lIns="45719" tIns="45719" rIns="45719" bIns="45719" numCol="1" anchor="t">
              <a:noAutofit/>
            </a:bodyPr>
            <a:lstStyle/>
            <a:p>
              <a:endParaRPr/>
            </a:p>
          </p:txBody>
        </p:sp>
        <p:sp>
          <p:nvSpPr>
            <p:cNvPr id="381" name="Shape"/>
            <p:cNvSpPr/>
            <p:nvPr/>
          </p:nvSpPr>
          <p:spPr>
            <a:xfrm>
              <a:off x="25653" y="47117"/>
              <a:ext cx="47844" cy="259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lnTo>
                    <a:pt x="20224" y="20118"/>
                  </a:lnTo>
                  <a:lnTo>
                    <a:pt x="2924" y="20118"/>
                  </a:lnTo>
                  <a:lnTo>
                    <a:pt x="2924" y="1482"/>
                  </a:lnTo>
                  <a:lnTo>
                    <a:pt x="20224" y="1482"/>
                  </a:lnTo>
                  <a:lnTo>
                    <a:pt x="21600" y="0"/>
                  </a:lnTo>
                  <a:close/>
                  <a:moveTo>
                    <a:pt x="2924" y="1482"/>
                  </a:moveTo>
                  <a:lnTo>
                    <a:pt x="2924" y="20118"/>
                  </a:lnTo>
                  <a:lnTo>
                    <a:pt x="11574" y="10800"/>
                  </a:lnTo>
                  <a:lnTo>
                    <a:pt x="2924" y="1482"/>
                  </a:lnTo>
                  <a:close/>
                  <a:moveTo>
                    <a:pt x="11574" y="10800"/>
                  </a:moveTo>
                  <a:lnTo>
                    <a:pt x="2924" y="20118"/>
                  </a:lnTo>
                  <a:lnTo>
                    <a:pt x="20224" y="20118"/>
                  </a:lnTo>
                  <a:lnTo>
                    <a:pt x="11574" y="10800"/>
                  </a:lnTo>
                  <a:close/>
                  <a:moveTo>
                    <a:pt x="20224" y="1482"/>
                  </a:moveTo>
                  <a:lnTo>
                    <a:pt x="2924" y="1482"/>
                  </a:lnTo>
                  <a:lnTo>
                    <a:pt x="11574" y="10800"/>
                  </a:lnTo>
                  <a:lnTo>
                    <a:pt x="20224" y="1482"/>
                  </a:lnTo>
                  <a:close/>
                </a:path>
              </a:pathLst>
            </a:custGeom>
            <a:noFill/>
            <a:ln w="12700" cap="flat">
              <a:noFill/>
              <a:miter lim="400000"/>
            </a:ln>
            <a:effectLst/>
          </p:spPr>
          <p:txBody>
            <a:bodyPr wrap="square" lIns="45719" tIns="45719" rIns="45719" bIns="45719" numCol="1" anchor="t">
              <a:noAutofit/>
            </a:bodyPr>
            <a:lstStyle/>
            <a:p>
              <a:endParaRPr/>
            </a:p>
          </p:txBody>
        </p:sp>
      </p:grpSp>
      <p:sp>
        <p:nvSpPr>
          <p:cNvPr id="383" name="object 36"/>
          <p:cNvSpPr txBox="1"/>
          <p:nvPr/>
        </p:nvSpPr>
        <p:spPr>
          <a:xfrm>
            <a:off x="6952615" y="4147439"/>
            <a:ext cx="42418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Arial"/>
                <a:ea typeface="Arial"/>
                <a:cs typeface="Arial"/>
                <a:sym typeface="Arial"/>
              </a:defRPr>
            </a:pPr>
            <a:r>
              <a:t>r</a:t>
            </a:r>
            <a:r>
              <a:rPr spc="0"/>
              <a:t>e</a:t>
            </a:r>
            <a:r>
              <a:rPr spc="-10"/>
              <a:t>tu</a:t>
            </a:r>
            <a:r>
              <a:t>r</a:t>
            </a:r>
            <a:r>
              <a:rPr spc="0"/>
              <a:t>n</a:t>
            </a:r>
          </a:p>
        </p:txBody>
      </p:sp>
      <p:grpSp>
        <p:nvGrpSpPr>
          <p:cNvPr id="388" name="object 37"/>
          <p:cNvGrpSpPr/>
          <p:nvPr/>
        </p:nvGrpSpPr>
        <p:grpSpPr>
          <a:xfrm>
            <a:off x="7842502" y="2953512"/>
            <a:ext cx="288037" cy="1440180"/>
            <a:chOff x="0" y="0"/>
            <a:chExt cx="288036" cy="1440179"/>
          </a:xfrm>
        </p:grpSpPr>
        <p:sp>
          <p:nvSpPr>
            <p:cNvPr id="384" name="object 38"/>
            <p:cNvSpPr/>
            <p:nvPr/>
          </p:nvSpPr>
          <p:spPr>
            <a:xfrm>
              <a:off x="0" y="0"/>
              <a:ext cx="288037" cy="2473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0505"/>
                  </a:lnTo>
                  <a:lnTo>
                    <a:pt x="4030" y="21546"/>
                  </a:lnTo>
                  <a:lnTo>
                    <a:pt x="7116" y="21600"/>
                  </a:lnTo>
                  <a:lnTo>
                    <a:pt x="9635" y="20968"/>
                  </a:lnTo>
                  <a:lnTo>
                    <a:pt x="14484" y="18852"/>
                  </a:lnTo>
                  <a:lnTo>
                    <a:pt x="17570" y="17971"/>
                  </a:lnTo>
                  <a:lnTo>
                    <a:pt x="21600" y="17611"/>
                  </a:lnTo>
                  <a:lnTo>
                    <a:pt x="21600" y="0"/>
                  </a:lnTo>
                  <a:close/>
                </a:path>
              </a:pathLst>
            </a:custGeom>
            <a:solidFill>
              <a:srgbClr val="395A82"/>
            </a:solidFill>
            <a:ln w="12700" cap="flat">
              <a:noFill/>
              <a:miter lim="400000"/>
            </a:ln>
            <a:effectLst/>
          </p:spPr>
          <p:txBody>
            <a:bodyPr wrap="square" lIns="45719" tIns="45719" rIns="45719" bIns="45719" numCol="1" anchor="t">
              <a:noAutofit/>
            </a:bodyPr>
            <a:lstStyle/>
            <a:p>
              <a:endParaRPr/>
            </a:p>
          </p:txBody>
        </p:sp>
        <p:sp>
          <p:nvSpPr>
            <p:cNvPr id="385" name="object 39"/>
            <p:cNvSpPr/>
            <p:nvPr/>
          </p:nvSpPr>
          <p:spPr>
            <a:xfrm>
              <a:off x="0" y="0"/>
              <a:ext cx="288037" cy="2473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7611"/>
                  </a:lnTo>
                  <a:lnTo>
                    <a:pt x="17570" y="17971"/>
                  </a:lnTo>
                  <a:lnTo>
                    <a:pt x="14484" y="18852"/>
                  </a:lnTo>
                  <a:lnTo>
                    <a:pt x="11965" y="19951"/>
                  </a:lnTo>
                  <a:lnTo>
                    <a:pt x="9635" y="20968"/>
                  </a:lnTo>
                  <a:lnTo>
                    <a:pt x="7116" y="21600"/>
                  </a:lnTo>
                  <a:lnTo>
                    <a:pt x="4030" y="21546"/>
                  </a:lnTo>
                  <a:lnTo>
                    <a:pt x="0" y="20505"/>
                  </a:lnTo>
                  <a:lnTo>
                    <a:pt x="0" y="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sp>
          <p:nvSpPr>
            <p:cNvPr id="386" name="object 40"/>
            <p:cNvSpPr/>
            <p:nvPr/>
          </p:nvSpPr>
          <p:spPr>
            <a:xfrm>
              <a:off x="0" y="1191365"/>
              <a:ext cx="288037" cy="248815"/>
            </a:xfrm>
            <a:custGeom>
              <a:avLst/>
              <a:gdLst/>
              <a:ahLst/>
              <a:cxnLst>
                <a:cxn ang="0">
                  <a:pos x="wd2" y="hd2"/>
                </a:cxn>
                <a:cxn ang="5400000">
                  <a:pos x="wd2" y="hd2"/>
                </a:cxn>
                <a:cxn ang="10800000">
                  <a:pos x="wd2" y="hd2"/>
                </a:cxn>
                <a:cxn ang="16200000">
                  <a:pos x="wd2" y="hd2"/>
                </a:cxn>
              </a:cxnLst>
              <a:rect l="0" t="0" r="r" b="b"/>
              <a:pathLst>
                <a:path w="21600" h="21600" extrusionOk="0">
                  <a:moveTo>
                    <a:pt x="14484" y="0"/>
                  </a:moveTo>
                  <a:lnTo>
                    <a:pt x="11965" y="633"/>
                  </a:lnTo>
                  <a:lnTo>
                    <a:pt x="7116" y="2751"/>
                  </a:lnTo>
                  <a:lnTo>
                    <a:pt x="4030" y="3632"/>
                  </a:lnTo>
                  <a:lnTo>
                    <a:pt x="0" y="3993"/>
                  </a:lnTo>
                  <a:lnTo>
                    <a:pt x="0" y="21600"/>
                  </a:lnTo>
                  <a:lnTo>
                    <a:pt x="21600" y="21600"/>
                  </a:lnTo>
                  <a:lnTo>
                    <a:pt x="21600" y="1093"/>
                  </a:lnTo>
                  <a:lnTo>
                    <a:pt x="17570" y="53"/>
                  </a:lnTo>
                  <a:lnTo>
                    <a:pt x="14484" y="0"/>
                  </a:lnTo>
                  <a:close/>
                </a:path>
              </a:pathLst>
            </a:custGeom>
            <a:solidFill>
              <a:srgbClr val="395A82"/>
            </a:solidFill>
            <a:ln w="12700" cap="flat">
              <a:noFill/>
              <a:miter lim="400000"/>
            </a:ln>
            <a:effectLst/>
          </p:spPr>
          <p:txBody>
            <a:bodyPr wrap="square" lIns="45719" tIns="45719" rIns="45719" bIns="45719" numCol="1" anchor="t">
              <a:noAutofit/>
            </a:bodyPr>
            <a:lstStyle/>
            <a:p>
              <a:endParaRPr/>
            </a:p>
          </p:txBody>
        </p:sp>
        <p:sp>
          <p:nvSpPr>
            <p:cNvPr id="387" name="object 41"/>
            <p:cNvSpPr/>
            <p:nvPr/>
          </p:nvSpPr>
          <p:spPr>
            <a:xfrm>
              <a:off x="0" y="1191365"/>
              <a:ext cx="288037" cy="2488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3993"/>
                  </a:lnTo>
                  <a:lnTo>
                    <a:pt x="4030" y="3632"/>
                  </a:lnTo>
                  <a:lnTo>
                    <a:pt x="7116" y="2751"/>
                  </a:lnTo>
                  <a:lnTo>
                    <a:pt x="9635" y="1651"/>
                  </a:lnTo>
                  <a:lnTo>
                    <a:pt x="11965" y="633"/>
                  </a:lnTo>
                  <a:lnTo>
                    <a:pt x="14484" y="0"/>
                  </a:lnTo>
                  <a:lnTo>
                    <a:pt x="17570" y="53"/>
                  </a:lnTo>
                  <a:lnTo>
                    <a:pt x="21600" y="1093"/>
                  </a:lnTo>
                  <a:lnTo>
                    <a:pt x="21600" y="216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389" name="object 42"/>
          <p:cNvSpPr txBox="1"/>
          <p:nvPr/>
        </p:nvSpPr>
        <p:spPr>
          <a:xfrm>
            <a:off x="6901433" y="1526489"/>
            <a:ext cx="3165476" cy="548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lnSpc>
                <a:spcPts val="2100"/>
              </a:lnSpc>
              <a:spcBef>
                <a:spcPts val="100"/>
              </a:spcBef>
              <a:defRPr spc="-5">
                <a:latin typeface="Arial"/>
                <a:ea typeface="Arial"/>
                <a:cs typeface="Arial"/>
                <a:sym typeface="Arial"/>
              </a:defRPr>
            </a:pPr>
            <a:r>
              <a:t>Swap variable</a:t>
            </a:r>
            <a:r>
              <a:rPr spc="-30"/>
              <a:t> </a:t>
            </a:r>
            <a:r>
              <a:t>values:</a:t>
            </a:r>
          </a:p>
          <a:p>
            <a:pPr indent="12700">
              <a:lnSpc>
                <a:spcPts val="2100"/>
              </a:lnSpc>
              <a:defRPr spc="-10">
                <a:latin typeface="Courier New"/>
                <a:ea typeface="Courier New"/>
                <a:cs typeface="Courier New"/>
                <a:sym typeface="Courier New"/>
              </a:defRPr>
            </a:pPr>
            <a:r>
              <a:t>void </a:t>
            </a:r>
            <a:r>
              <a:rPr b="1"/>
              <a:t>swap</a:t>
            </a:r>
            <a:r>
              <a:t>(int *xp,</a:t>
            </a:r>
            <a:r>
              <a:rPr spc="-65"/>
              <a:t> </a:t>
            </a:r>
            <a:r>
              <a:t>*yp)</a:t>
            </a:r>
          </a:p>
        </p:txBody>
      </p:sp>
      <p:sp>
        <p:nvSpPr>
          <p:cNvPr id="390" name="object 4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391" name="object 43"/>
          <p:cNvSpPr txBox="1"/>
          <p:nvPr/>
        </p:nvSpPr>
        <p:spPr>
          <a:xfrm>
            <a:off x="1077466" y="3709415"/>
            <a:ext cx="1655447" cy="621792"/>
          </a:xfrm>
          <a:prstGeom prst="rect">
            <a:avLst/>
          </a:prstGeom>
          <a:solidFill>
            <a:srgbClr val="BEBEBE"/>
          </a:solidFill>
          <a:ln w="12191">
            <a:solidFill>
              <a:srgbClr val="002146"/>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631825" indent="90805">
              <a:spcBef>
                <a:spcPts val="600"/>
              </a:spcBef>
              <a:defRPr sz="1100" spc="-4">
                <a:latin typeface="Courier New"/>
                <a:ea typeface="Courier New"/>
                <a:cs typeface="Courier New"/>
                <a:sym typeface="Courier New"/>
              </a:defRPr>
            </a:pPr>
            <a:r>
              <a:t>int x1,</a:t>
            </a:r>
            <a:r>
              <a:rPr spc="-60"/>
              <a:t> </a:t>
            </a:r>
            <a:r>
              <a:t>y1;  void </a:t>
            </a:r>
            <a:r>
              <a:rPr b="1" spc="0"/>
              <a:t>t1</a:t>
            </a:r>
            <a:r>
              <a:rPr spc="0"/>
              <a:t>()</a:t>
            </a:r>
            <a:r>
              <a:rPr spc="-85"/>
              <a:t> </a:t>
            </a:r>
            <a:r>
              <a:rPr spc="0"/>
              <a:t>{</a:t>
            </a:r>
          </a:p>
          <a:p>
            <a:pPr indent="258445">
              <a:defRPr sz="1100" b="1" spc="-4">
                <a:latin typeface="Courier New"/>
                <a:ea typeface="Courier New"/>
                <a:cs typeface="Courier New"/>
                <a:sym typeface="Courier New"/>
              </a:defRPr>
            </a:pPr>
            <a:r>
              <a:t>swap</a:t>
            </a:r>
            <a:r>
              <a:rPr b="0"/>
              <a:t>(&amp;x1,</a:t>
            </a:r>
            <a:r>
              <a:rPr b="0" spc="-19"/>
              <a:t> </a:t>
            </a:r>
            <a:r>
              <a:rPr b="0" spc="0"/>
              <a:t>&amp;y1);</a:t>
            </a:r>
          </a:p>
          <a:p>
            <a:pPr indent="90805">
              <a:defRPr sz="1100">
                <a:latin typeface="Courier New"/>
                <a:ea typeface="Courier New"/>
                <a:cs typeface="Courier New"/>
                <a:sym typeface="Courier New"/>
              </a:defRPr>
            </a:pPr>
            <a:r>
              <a:t>}</a:t>
            </a:r>
          </a:p>
        </p:txBody>
      </p:sp>
      <p:sp>
        <p:nvSpPr>
          <p:cNvPr id="392" name="object 44"/>
          <p:cNvSpPr txBox="1"/>
          <p:nvPr/>
        </p:nvSpPr>
        <p:spPr>
          <a:xfrm>
            <a:off x="3020566" y="3709415"/>
            <a:ext cx="1656715" cy="621793"/>
          </a:xfrm>
          <a:prstGeom prst="rect">
            <a:avLst/>
          </a:prstGeom>
          <a:solidFill>
            <a:srgbClr val="BEBEBE"/>
          </a:solidFill>
          <a:ln w="12192">
            <a:solidFill>
              <a:srgbClr val="002146"/>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632459" indent="92075">
              <a:spcBef>
                <a:spcPts val="600"/>
              </a:spcBef>
              <a:defRPr sz="1100" spc="-4">
                <a:latin typeface="Courier New"/>
                <a:ea typeface="Courier New"/>
                <a:cs typeface="Courier New"/>
                <a:sym typeface="Courier New"/>
              </a:defRPr>
            </a:pPr>
            <a:r>
              <a:t>int x2,</a:t>
            </a:r>
            <a:r>
              <a:rPr spc="-60"/>
              <a:t> </a:t>
            </a:r>
            <a:r>
              <a:t>y2;  void </a:t>
            </a:r>
            <a:r>
              <a:rPr b="1" spc="0"/>
              <a:t>t2</a:t>
            </a:r>
            <a:r>
              <a:rPr spc="0"/>
              <a:t>()</a:t>
            </a:r>
            <a:r>
              <a:rPr spc="-85"/>
              <a:t> </a:t>
            </a:r>
            <a:r>
              <a:rPr spc="0"/>
              <a:t>{</a:t>
            </a:r>
          </a:p>
          <a:p>
            <a:pPr indent="259715">
              <a:defRPr sz="1100" b="1" spc="-4">
                <a:latin typeface="Courier New"/>
                <a:ea typeface="Courier New"/>
                <a:cs typeface="Courier New"/>
                <a:sym typeface="Courier New"/>
              </a:defRPr>
            </a:pPr>
            <a:r>
              <a:t>swap</a:t>
            </a:r>
            <a:r>
              <a:rPr b="0"/>
              <a:t>(&amp;x2,</a:t>
            </a:r>
            <a:r>
              <a:rPr b="0" spc="-19"/>
              <a:t> </a:t>
            </a:r>
            <a:r>
              <a:rPr b="0" spc="0"/>
              <a:t>&amp;y2);</a:t>
            </a:r>
          </a:p>
          <a:p>
            <a:pPr indent="92075">
              <a:defRPr sz="1100">
                <a:latin typeface="Courier New"/>
                <a:ea typeface="Courier New"/>
                <a:cs typeface="Courier New"/>
                <a:sym typeface="Courier New"/>
              </a:defRPr>
            </a:pPr>
            <a:r>
              <a:t>}</a:t>
            </a:r>
          </a:p>
        </p:txBody>
      </p:sp>
      <p:sp>
        <p:nvSpPr>
          <p:cNvPr id="393" name="object 45"/>
          <p:cNvSpPr txBox="1"/>
          <p:nvPr/>
        </p:nvSpPr>
        <p:spPr>
          <a:xfrm>
            <a:off x="1653538" y="2414016"/>
            <a:ext cx="2519682" cy="926593"/>
          </a:xfrm>
          <a:prstGeom prst="rect">
            <a:avLst/>
          </a:prstGeom>
          <a:solidFill>
            <a:srgbClr val="BEBEBE"/>
          </a:solidFill>
          <a:ln w="12192">
            <a:solidFill>
              <a:srgbClr val="002146"/>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0805">
              <a:spcBef>
                <a:spcPts val="700"/>
              </a:spcBef>
              <a:defRPr sz="1100" spc="-4">
                <a:latin typeface="Courier New"/>
                <a:ea typeface="Courier New"/>
                <a:cs typeface="Courier New"/>
                <a:sym typeface="Courier New"/>
              </a:defRPr>
            </a:pPr>
            <a:r>
              <a:rPr dirty="0"/>
              <a:t>int</a:t>
            </a:r>
            <a:r>
              <a:rPr spc="-9" dirty="0"/>
              <a:t> </a:t>
            </a:r>
            <a:r>
              <a:rPr b="1" spc="0" dirty="0"/>
              <a:t>temp</a:t>
            </a:r>
            <a:r>
              <a:rPr spc="0" dirty="0"/>
              <a:t>;</a:t>
            </a:r>
          </a:p>
          <a:p>
            <a:pPr marL="167639" marR="318134" indent="-76834">
              <a:defRPr sz="1100" spc="-4">
                <a:latin typeface="Courier New"/>
                <a:ea typeface="Courier New"/>
                <a:cs typeface="Courier New"/>
                <a:sym typeface="Courier New"/>
              </a:defRPr>
            </a:pPr>
            <a:r>
              <a:rPr dirty="0"/>
              <a:t>void </a:t>
            </a:r>
            <a:r>
              <a:rPr b="1" spc="0" dirty="0"/>
              <a:t>swap</a:t>
            </a:r>
            <a:r>
              <a:rPr spc="0" dirty="0"/>
              <a:t>(int *</a:t>
            </a:r>
            <a:r>
              <a:rPr spc="0" dirty="0" err="1"/>
              <a:t>xp</a:t>
            </a:r>
            <a:r>
              <a:rPr spc="0" dirty="0"/>
              <a:t>, </a:t>
            </a:r>
            <a:r>
              <a:rPr dirty="0"/>
              <a:t>*</a:t>
            </a:r>
            <a:r>
              <a:rPr dirty="0" err="1"/>
              <a:t>yp</a:t>
            </a:r>
            <a:r>
              <a:rPr dirty="0"/>
              <a:t>) </a:t>
            </a:r>
            <a:r>
              <a:rPr spc="0" dirty="0"/>
              <a:t>{  </a:t>
            </a:r>
            <a:r>
              <a:rPr dirty="0"/>
              <a:t>temp </a:t>
            </a:r>
            <a:r>
              <a:rPr spc="0" dirty="0"/>
              <a:t>=</a:t>
            </a:r>
            <a:r>
              <a:rPr spc="-9" dirty="0"/>
              <a:t> </a:t>
            </a:r>
            <a:r>
              <a:rPr spc="0" dirty="0"/>
              <a:t>*</a:t>
            </a:r>
            <a:r>
              <a:rPr spc="0" dirty="0" err="1"/>
              <a:t>xp</a:t>
            </a:r>
            <a:r>
              <a:rPr spc="0" dirty="0"/>
              <a:t>;</a:t>
            </a:r>
          </a:p>
          <a:p>
            <a:pPr indent="258445">
              <a:defRPr sz="1100" spc="-4">
                <a:latin typeface="Courier New"/>
                <a:ea typeface="Courier New"/>
                <a:cs typeface="Courier New"/>
                <a:sym typeface="Courier New"/>
              </a:defRPr>
            </a:pPr>
            <a:r>
              <a:rPr dirty="0"/>
              <a:t>*</a:t>
            </a:r>
            <a:r>
              <a:rPr dirty="0" err="1"/>
              <a:t>xp</a:t>
            </a:r>
            <a:r>
              <a:rPr dirty="0"/>
              <a:t> </a:t>
            </a:r>
            <a:r>
              <a:rPr spc="0" dirty="0"/>
              <a:t>= </a:t>
            </a:r>
            <a:r>
              <a:rPr dirty="0"/>
              <a:t>*</a:t>
            </a:r>
            <a:r>
              <a:rPr dirty="0" err="1"/>
              <a:t>yp</a:t>
            </a:r>
            <a:r>
              <a:rPr dirty="0"/>
              <a:t>;</a:t>
            </a:r>
          </a:p>
          <a:p>
            <a:pPr indent="258445">
              <a:defRPr sz="1100" spc="-4">
                <a:latin typeface="Courier New"/>
                <a:ea typeface="Courier New"/>
                <a:cs typeface="Courier New"/>
                <a:sym typeface="Courier New"/>
              </a:defRPr>
            </a:pPr>
            <a:r>
              <a:rPr dirty="0"/>
              <a:t>*</a:t>
            </a:r>
            <a:r>
              <a:rPr dirty="0" err="1"/>
              <a:t>yp</a:t>
            </a:r>
            <a:r>
              <a:rPr dirty="0"/>
              <a:t> </a:t>
            </a:r>
            <a:r>
              <a:rPr spc="0" dirty="0"/>
              <a:t>= temp;</a:t>
            </a:r>
          </a:p>
          <a:p>
            <a:pPr indent="90805">
              <a:defRPr sz="1100">
                <a:latin typeface="Courier New"/>
                <a:ea typeface="Courier New"/>
                <a:cs typeface="Courier New"/>
                <a:sym typeface="Courier New"/>
              </a:defRPr>
            </a:pPr>
            <a:r>
              <a:rPr dirty="0"/>
              <a:t>}</a:t>
            </a:r>
          </a:p>
        </p:txBody>
      </p:sp>
      <p:sp>
        <p:nvSpPr>
          <p:cNvPr id="2" name="Rectangle 1">
            <a:extLst>
              <a:ext uri="{FF2B5EF4-FFF2-40B4-BE49-F238E27FC236}">
                <a16:creationId xmlns:a16="http://schemas.microsoft.com/office/drawing/2014/main" id="{62067DA6-3EB3-8043-A32B-14A785061B57}"/>
              </a:ext>
            </a:extLst>
          </p:cNvPr>
          <p:cNvSpPr/>
          <p:nvPr/>
        </p:nvSpPr>
        <p:spPr>
          <a:xfrm>
            <a:off x="5135833" y="11562"/>
            <a:ext cx="5590284" cy="1477328"/>
          </a:xfrm>
          <a:prstGeom prst="rect">
            <a:avLst/>
          </a:prstGeom>
        </p:spPr>
        <p:txBody>
          <a:bodyPr wrap="square">
            <a:spAutoFit/>
          </a:bodyPr>
          <a:lstStyle/>
          <a:p>
            <a:r>
              <a:rPr lang="en-US" dirty="0">
                <a:solidFill>
                  <a:srgbClr val="0070C0"/>
                </a:solidFill>
                <a:latin typeface="urw-din"/>
              </a:rPr>
              <a:t>A function is said to be reentrant if there is a provision to interrupt the function in the course of execution, service the interrupt service routine and then resume the earlier going on function, without hampering its earlier course of action.</a:t>
            </a:r>
            <a:endParaRPr lang="hi-IN" dirty="0">
              <a:solidFill>
                <a:srgbClr val="0070C0"/>
              </a:solidFill>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F2F54D-B0C8-CE42-8EDA-C8C9F58184C1}"/>
              </a:ext>
            </a:extLst>
          </p:cNvPr>
          <p:cNvSpPr/>
          <p:nvPr/>
        </p:nvSpPr>
        <p:spPr>
          <a:xfrm>
            <a:off x="419101" y="1377940"/>
            <a:ext cx="10049202" cy="3693319"/>
          </a:xfrm>
          <a:prstGeom prst="rect">
            <a:avLst/>
          </a:prstGeom>
        </p:spPr>
        <p:txBody>
          <a:bodyPr wrap="square">
            <a:spAutoFit/>
          </a:bodyPr>
          <a:lstStyle/>
          <a:p>
            <a:pPr algn="just"/>
            <a:r>
              <a:rPr lang="en-US" dirty="0">
                <a:solidFill>
                  <a:srgbClr val="40424E"/>
                </a:solidFill>
                <a:latin typeface="urw-din"/>
              </a:rPr>
              <a:t>The function has to satisfy certain conditions to be called as reentrant:</a:t>
            </a:r>
          </a:p>
          <a:p>
            <a:pPr algn="just"/>
            <a:endParaRPr lang="en-US" dirty="0">
              <a:solidFill>
                <a:srgbClr val="40424E"/>
              </a:solidFill>
              <a:latin typeface="urw-din"/>
            </a:endParaRPr>
          </a:p>
          <a:p>
            <a:br>
              <a:rPr lang="en-US" dirty="0"/>
            </a:br>
            <a:r>
              <a:rPr lang="en-US" dirty="0">
                <a:solidFill>
                  <a:srgbClr val="40424E"/>
                </a:solidFill>
                <a:latin typeface="urw-din"/>
              </a:rPr>
              <a:t>1. It may not use global and static data. Though there are no restrictions, but it is generally not advised. because the interrupt may change certain global values and resuming the course of action of the reentrant function with the new data may give undesired results.</a:t>
            </a:r>
            <a:br>
              <a:rPr lang="en-US" dirty="0"/>
            </a:br>
            <a:br>
              <a:rPr lang="en-US" dirty="0"/>
            </a:br>
            <a:r>
              <a:rPr lang="en-US" dirty="0">
                <a:solidFill>
                  <a:srgbClr val="40424E"/>
                </a:solidFill>
                <a:latin typeface="urw-din"/>
              </a:rPr>
              <a:t> </a:t>
            </a:r>
            <a:br>
              <a:rPr lang="en-US" dirty="0"/>
            </a:br>
            <a:r>
              <a:rPr lang="en-US" dirty="0">
                <a:solidFill>
                  <a:srgbClr val="40424E"/>
                </a:solidFill>
                <a:latin typeface="urw-din"/>
              </a:rPr>
              <a:t>2. It should not modify it’s own code. This is important because the course of action of the function should remain the same throughout the code. But, this may be allowed in case the interrupt routine uses a local copy of the reentrant function every time it uses different values or before and after the interrupt.</a:t>
            </a:r>
            <a:br>
              <a:rPr lang="en-US" dirty="0"/>
            </a:br>
            <a:r>
              <a:rPr lang="en-US" dirty="0">
                <a:solidFill>
                  <a:srgbClr val="40424E"/>
                </a:solidFill>
                <a:latin typeface="urw-din"/>
              </a:rPr>
              <a:t> </a:t>
            </a:r>
            <a:br>
              <a:rPr lang="en-US" dirty="0"/>
            </a:br>
            <a:r>
              <a:rPr lang="en-US" dirty="0">
                <a:solidFill>
                  <a:srgbClr val="40424E"/>
                </a:solidFill>
                <a:latin typeface="urw-din"/>
              </a:rPr>
              <a:t>3. Should not call another non-reentrant function.</a:t>
            </a:r>
            <a:endParaRPr lang="hi-IN" dirty="0"/>
          </a:p>
        </p:txBody>
      </p:sp>
      <p:sp>
        <p:nvSpPr>
          <p:cNvPr id="5" name="object 2">
            <a:extLst>
              <a:ext uri="{FF2B5EF4-FFF2-40B4-BE49-F238E27FC236}">
                <a16:creationId xmlns:a16="http://schemas.microsoft.com/office/drawing/2014/main" id="{81227D5E-B6B1-7C41-9A56-1B5FF250510A}"/>
              </a:ext>
            </a:extLst>
          </p:cNvPr>
          <p:cNvSpPr txBox="1">
            <a:spLocks noGrp="1"/>
          </p:cNvSpPr>
          <p:nvPr>
            <p:ph type="title"/>
          </p:nvPr>
        </p:nvSpPr>
        <p:spPr>
          <a:xfrm>
            <a:off x="246683" y="190245"/>
            <a:ext cx="10221620" cy="840740"/>
          </a:xfrm>
          <a:prstGeom prst="rect">
            <a:avLst/>
          </a:prstGeom>
        </p:spPr>
        <p:txBody>
          <a:bodyPr/>
          <a:lstStyle/>
          <a:p>
            <a:pPr marR="5080" indent="12700">
              <a:lnSpc>
                <a:spcPts val="3000"/>
              </a:lnSpc>
              <a:spcBef>
                <a:spcPts val="400"/>
              </a:spcBef>
              <a:defRPr spc="-100"/>
            </a:pPr>
            <a:r>
              <a:rPr dirty="0"/>
              <a:t>Concurre</a:t>
            </a:r>
            <a:r>
              <a:rPr spc="0" dirty="0"/>
              <a:t>n</a:t>
            </a:r>
            <a:r>
              <a:rPr dirty="0"/>
              <a:t>cy  </a:t>
            </a:r>
            <a:r>
              <a:rPr dirty="0">
                <a:solidFill>
                  <a:srgbClr val="A80062"/>
                </a:solidFill>
              </a:rPr>
              <a:t>Re-</a:t>
            </a:r>
            <a:r>
              <a:rPr dirty="0" err="1">
                <a:solidFill>
                  <a:srgbClr val="A80062"/>
                </a:solidFill>
              </a:rPr>
              <a:t>entrancy</a:t>
            </a:r>
            <a:r>
              <a:rPr lang="en-US" dirty="0">
                <a:solidFill>
                  <a:srgbClr val="A80062"/>
                </a:solidFill>
              </a:rPr>
              <a:t> : </a:t>
            </a:r>
            <a:endParaRPr dirty="0">
              <a:solidFill>
                <a:srgbClr val="A80062"/>
              </a:solidFill>
            </a:endParaRPr>
          </a:p>
        </p:txBody>
      </p:sp>
    </p:spTree>
    <p:extLst>
      <p:ext uri="{BB962C8B-B14F-4D97-AF65-F5344CB8AC3E}">
        <p14:creationId xmlns:p14="http://schemas.microsoft.com/office/powerpoint/2010/main" val="165974701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object 2"/>
          <p:cNvSpPr txBox="1">
            <a:spLocks noGrp="1"/>
          </p:cNvSpPr>
          <p:nvPr>
            <p:ph type="title"/>
          </p:nvPr>
        </p:nvSpPr>
        <p:spPr>
          <a:xfrm>
            <a:off x="246683" y="190245"/>
            <a:ext cx="2553972" cy="840740"/>
          </a:xfrm>
          <a:prstGeom prst="rect">
            <a:avLst/>
          </a:prstGeom>
        </p:spPr>
        <p:txBody>
          <a:bodyPr/>
          <a:lstStyle/>
          <a:p>
            <a:pPr marR="5080" indent="12700">
              <a:lnSpc>
                <a:spcPts val="3000"/>
              </a:lnSpc>
              <a:spcBef>
                <a:spcPts val="400"/>
              </a:spcBef>
              <a:defRPr spc="-100"/>
            </a:pPr>
            <a:r>
              <a:t>Concurrency  </a:t>
            </a:r>
            <a:r>
              <a:rPr>
                <a:solidFill>
                  <a:srgbClr val="A80062"/>
                </a:solidFill>
              </a:rPr>
              <a:t>Race conditions</a:t>
            </a:r>
          </a:p>
        </p:txBody>
      </p:sp>
      <p:sp>
        <p:nvSpPr>
          <p:cNvPr id="396" name="object 3"/>
          <p:cNvSpPr txBox="1"/>
          <p:nvPr/>
        </p:nvSpPr>
        <p:spPr>
          <a:xfrm>
            <a:off x="253999" y="4048276"/>
            <a:ext cx="5410837" cy="526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700"/>
              </a:spcBef>
              <a:defRPr sz="1600" spc="295">
                <a:latin typeface="Arial"/>
                <a:ea typeface="Arial"/>
                <a:cs typeface="Arial"/>
                <a:sym typeface="Arial"/>
              </a:defRPr>
            </a:pPr>
            <a:r>
              <a:t> </a:t>
            </a:r>
            <a:r>
              <a:rPr b="1" spc="0"/>
              <a:t>Condition</a:t>
            </a:r>
            <a:r>
              <a:rPr spc="0"/>
              <a:t>: </a:t>
            </a:r>
            <a:r>
              <a:rPr spc="-5"/>
              <a:t>one tasks read </a:t>
            </a:r>
            <a:r>
              <a:rPr spc="0"/>
              <a:t>must </a:t>
            </a:r>
            <a:r>
              <a:rPr spc="-5"/>
              <a:t>be </a:t>
            </a:r>
            <a:r>
              <a:rPr spc="0"/>
              <a:t>after </a:t>
            </a:r>
            <a:r>
              <a:rPr spc="-5"/>
              <a:t>the </a:t>
            </a:r>
            <a:r>
              <a:rPr spc="0"/>
              <a:t>other’s</a:t>
            </a:r>
            <a:r>
              <a:rPr spc="-170"/>
              <a:t> </a:t>
            </a:r>
            <a:r>
              <a:rPr spc="-75"/>
              <a:t>write</a:t>
            </a:r>
          </a:p>
          <a:p>
            <a:pPr indent="12700">
              <a:spcBef>
                <a:spcPts val="600"/>
              </a:spcBef>
              <a:defRPr sz="1600" spc="295">
                <a:latin typeface="Arial"/>
                <a:ea typeface="Arial"/>
                <a:cs typeface="Arial"/>
                <a:sym typeface="Arial"/>
              </a:defRPr>
            </a:pPr>
            <a:r>
              <a:t> </a:t>
            </a:r>
            <a:r>
              <a:rPr b="1" spc="0"/>
              <a:t>Solution</a:t>
            </a:r>
            <a:r>
              <a:rPr spc="0"/>
              <a:t>: mutual </a:t>
            </a:r>
            <a:r>
              <a:rPr spc="-10"/>
              <a:t>exclusion </a:t>
            </a:r>
            <a:r>
              <a:rPr spc="0"/>
              <a:t>on </a:t>
            </a:r>
            <a:r>
              <a:rPr b="1" spc="-10"/>
              <a:t>critical</a:t>
            </a:r>
            <a:r>
              <a:rPr b="1" spc="-175"/>
              <a:t> </a:t>
            </a:r>
            <a:r>
              <a:rPr b="1" spc="-5"/>
              <a:t>section</a:t>
            </a:r>
          </a:p>
        </p:txBody>
      </p:sp>
      <p:sp>
        <p:nvSpPr>
          <p:cNvPr id="397" name="object 4"/>
          <p:cNvSpPr txBox="1"/>
          <p:nvPr/>
        </p:nvSpPr>
        <p:spPr>
          <a:xfrm>
            <a:off x="2965703" y="5123688"/>
            <a:ext cx="3167382" cy="279425"/>
          </a:xfrm>
          <a:prstGeom prst="rect">
            <a:avLst/>
          </a:prstGeom>
          <a:solidFill>
            <a:srgbClr val="DDDDD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0805">
              <a:spcBef>
                <a:spcPts val="100"/>
              </a:spcBef>
              <a:defRPr spc="-5">
                <a:latin typeface="Arial"/>
                <a:ea typeface="Arial"/>
                <a:cs typeface="Arial"/>
                <a:sym typeface="Arial"/>
              </a:defRPr>
            </a:pPr>
            <a:r>
              <a:t>How does </a:t>
            </a:r>
            <a:r>
              <a:rPr spc="0"/>
              <a:t>a </a:t>
            </a:r>
            <a:r>
              <a:rPr b="1">
                <a:solidFill>
                  <a:srgbClr val="FF0000"/>
                </a:solidFill>
                <a:latin typeface="Courier New"/>
                <a:ea typeface="Courier New"/>
                <a:cs typeface="Courier New"/>
                <a:sym typeface="Courier New"/>
              </a:rPr>
              <a:t>Lock</a:t>
            </a:r>
            <a:r>
              <a:rPr b="1" spc="-625">
                <a:solidFill>
                  <a:srgbClr val="FF0000"/>
                </a:solidFill>
                <a:latin typeface="Courier New"/>
                <a:ea typeface="Courier New"/>
                <a:cs typeface="Courier New"/>
                <a:sym typeface="Courier New"/>
              </a:rPr>
              <a:t> </a:t>
            </a:r>
            <a:r>
              <a:t>look </a:t>
            </a:r>
            <a:r>
              <a:rPr spc="0"/>
              <a:t>like?</a:t>
            </a:r>
          </a:p>
        </p:txBody>
      </p:sp>
      <p:sp>
        <p:nvSpPr>
          <p:cNvPr id="398" name="object 5"/>
          <p:cNvSpPr/>
          <p:nvPr/>
        </p:nvSpPr>
        <p:spPr>
          <a:xfrm>
            <a:off x="1019555" y="2060448"/>
            <a:ext cx="2322576" cy="1569721"/>
          </a:xfrm>
          <a:prstGeom prst="rect">
            <a:avLst/>
          </a:prstGeom>
          <a:ln w="9144">
            <a:solidFill>
              <a:srgbClr val="000000"/>
            </a:solidFill>
          </a:ln>
        </p:spPr>
        <p:txBody>
          <a:bodyPr lIns="45719" rIns="45719"/>
          <a:lstStyle/>
          <a:p>
            <a:endParaRPr/>
          </a:p>
        </p:txBody>
      </p:sp>
      <p:sp>
        <p:nvSpPr>
          <p:cNvPr id="399" name="object 6"/>
          <p:cNvSpPr txBox="1"/>
          <p:nvPr/>
        </p:nvSpPr>
        <p:spPr>
          <a:xfrm>
            <a:off x="253999" y="1127530"/>
            <a:ext cx="5674997" cy="1107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700"/>
              </a:spcBef>
              <a:defRPr sz="1600" spc="295">
                <a:latin typeface="Arial"/>
                <a:ea typeface="Arial"/>
                <a:cs typeface="Arial"/>
                <a:sym typeface="Arial"/>
              </a:defRPr>
            </a:pPr>
            <a:r>
              <a:t> </a:t>
            </a:r>
            <a:r>
              <a:rPr spc="-40"/>
              <a:t>Two </a:t>
            </a:r>
            <a:r>
              <a:rPr spc="0"/>
              <a:t>(or </a:t>
            </a:r>
            <a:r>
              <a:rPr spc="-5"/>
              <a:t>more) tasks share a</a:t>
            </a:r>
            <a:r>
              <a:rPr spc="-125"/>
              <a:t> </a:t>
            </a:r>
            <a:r>
              <a:rPr spc="-5"/>
              <a:t>resource</a:t>
            </a:r>
          </a:p>
          <a:p>
            <a:pPr indent="12700">
              <a:spcBef>
                <a:spcPts val="600"/>
              </a:spcBef>
              <a:defRPr sz="1600" spc="295">
                <a:latin typeface="Arial"/>
                <a:ea typeface="Arial"/>
                <a:cs typeface="Arial"/>
                <a:sym typeface="Arial"/>
              </a:defRPr>
            </a:pPr>
            <a:r>
              <a:t> </a:t>
            </a:r>
            <a:r>
              <a:rPr spc="-5"/>
              <a:t>Output </a:t>
            </a:r>
            <a:r>
              <a:rPr spc="0"/>
              <a:t>of </a:t>
            </a:r>
            <a:r>
              <a:rPr spc="-5"/>
              <a:t>modification </a:t>
            </a:r>
            <a:r>
              <a:rPr spc="-10"/>
              <a:t>depends </a:t>
            </a:r>
            <a:r>
              <a:rPr spc="0"/>
              <a:t>on </a:t>
            </a:r>
            <a:r>
              <a:rPr spc="-5"/>
              <a:t>timing </a:t>
            </a:r>
            <a:r>
              <a:rPr spc="-5">
                <a:latin typeface="Wingdings"/>
                <a:ea typeface="Wingdings"/>
                <a:cs typeface="Wingdings"/>
                <a:sym typeface="Wingdings"/>
              </a:rPr>
              <a:t></a:t>
            </a:r>
            <a:r>
              <a:rPr spc="-5">
                <a:latin typeface="Times New Roman"/>
                <a:ea typeface="Times New Roman"/>
                <a:cs typeface="Times New Roman"/>
                <a:sym typeface="Times New Roman"/>
              </a:rPr>
              <a:t> </a:t>
            </a:r>
            <a:r>
              <a:rPr b="1" spc="-10"/>
              <a:t>race </a:t>
            </a:r>
            <a:r>
              <a:rPr b="1" spc="-40"/>
              <a:t>condition</a:t>
            </a:r>
          </a:p>
          <a:p>
            <a:pPr>
              <a:defRPr sz="2600">
                <a:latin typeface="Arial"/>
                <a:ea typeface="Arial"/>
                <a:cs typeface="Arial"/>
                <a:sym typeface="Arial"/>
              </a:defRPr>
            </a:pPr>
            <a:endParaRPr b="1" spc="-40"/>
          </a:p>
          <a:p>
            <a:pPr indent="857885">
              <a:defRPr sz="1200" spc="-5">
                <a:latin typeface="Courier New"/>
                <a:ea typeface="Courier New"/>
                <a:cs typeface="Courier New"/>
                <a:sym typeface="Courier New"/>
              </a:defRPr>
            </a:pPr>
            <a:r>
              <a:t>int </a:t>
            </a:r>
            <a:r>
              <a:rPr spc="0"/>
              <a:t>count =</a:t>
            </a:r>
            <a:r>
              <a:rPr spc="10"/>
              <a:t> </a:t>
            </a:r>
            <a:r>
              <a:rPr spc="5"/>
              <a:t>0;</a:t>
            </a:r>
          </a:p>
        </p:txBody>
      </p:sp>
      <p:sp>
        <p:nvSpPr>
          <p:cNvPr id="400" name="object 7"/>
          <p:cNvSpPr txBox="1"/>
          <p:nvPr/>
        </p:nvSpPr>
        <p:spPr>
          <a:xfrm>
            <a:off x="2491837" y="2820035"/>
            <a:ext cx="655956"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00"/>
              </a:spcBef>
              <a:defRPr sz="1200" spc="5">
                <a:latin typeface="Courier New"/>
                <a:ea typeface="Courier New"/>
                <a:cs typeface="Courier New"/>
                <a:sym typeface="Courier New"/>
              </a:defRPr>
            </a:pPr>
            <a:r>
              <a:t>//</a:t>
            </a:r>
            <a:r>
              <a:rPr spc="-80"/>
              <a:t> </a:t>
            </a:r>
            <a:r>
              <a:rPr spc="-5"/>
              <a:t>read</a:t>
            </a:r>
          </a:p>
        </p:txBody>
      </p:sp>
      <p:sp>
        <p:nvSpPr>
          <p:cNvPr id="401" name="object 8"/>
          <p:cNvSpPr txBox="1"/>
          <p:nvPr/>
        </p:nvSpPr>
        <p:spPr>
          <a:xfrm>
            <a:off x="2492689" y="3185795"/>
            <a:ext cx="748666"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00"/>
              </a:spcBef>
              <a:defRPr sz="1200" spc="5">
                <a:latin typeface="Courier New"/>
                <a:ea typeface="Courier New"/>
                <a:cs typeface="Courier New"/>
                <a:sym typeface="Courier New"/>
              </a:defRPr>
            </a:pPr>
            <a:r>
              <a:t>//</a:t>
            </a:r>
            <a:r>
              <a:rPr spc="-85"/>
              <a:t> </a:t>
            </a:r>
            <a:r>
              <a:rPr spc="0"/>
              <a:t>write</a:t>
            </a:r>
          </a:p>
        </p:txBody>
      </p:sp>
      <p:sp>
        <p:nvSpPr>
          <p:cNvPr id="402" name="object 9"/>
          <p:cNvSpPr txBox="1"/>
          <p:nvPr/>
        </p:nvSpPr>
        <p:spPr>
          <a:xfrm>
            <a:off x="1111910" y="2453894"/>
            <a:ext cx="1207136"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464819" algn="r">
              <a:spcBef>
                <a:spcPts val="100"/>
              </a:spcBef>
              <a:defRPr sz="1200" spc="-5">
                <a:latin typeface="Courier New"/>
                <a:ea typeface="Courier New"/>
                <a:cs typeface="Courier New"/>
                <a:sym typeface="Courier New"/>
              </a:defRPr>
            </a:pPr>
            <a:r>
              <a:t>task()</a:t>
            </a:r>
            <a:r>
              <a:rPr spc="-70"/>
              <a:t> </a:t>
            </a:r>
            <a:r>
              <a:rPr spc="0"/>
              <a:t>{</a:t>
            </a:r>
          </a:p>
          <a:p>
            <a:pPr marR="464184" algn="r">
              <a:defRPr sz="1200">
                <a:latin typeface="Courier New"/>
                <a:ea typeface="Courier New"/>
                <a:cs typeface="Courier New"/>
                <a:sym typeface="Courier New"/>
              </a:defRPr>
            </a:pPr>
            <a:r>
              <a:t>int</a:t>
            </a:r>
            <a:r>
              <a:rPr spc="-85"/>
              <a:t> </a:t>
            </a:r>
            <a:r>
              <a:rPr spc="-5"/>
              <a:t>i;</a:t>
            </a:r>
          </a:p>
          <a:p>
            <a:pPr marR="5080" indent="182245">
              <a:defRPr sz="1200">
                <a:latin typeface="Courier New"/>
                <a:ea typeface="Courier New"/>
                <a:cs typeface="Courier New"/>
                <a:sym typeface="Courier New"/>
              </a:defRPr>
            </a:pPr>
            <a:r>
              <a:t>i = count</a:t>
            </a:r>
            <a:r>
              <a:rPr spc="-75"/>
              <a:t> </a:t>
            </a:r>
            <a:r>
              <a:t>;  i = </a:t>
            </a:r>
            <a:r>
              <a:rPr spc="-5"/>
              <a:t>i+1;  </a:t>
            </a:r>
            <a:r>
              <a:t>count =</a:t>
            </a:r>
            <a:r>
              <a:rPr spc="-35"/>
              <a:t> </a:t>
            </a:r>
            <a:r>
              <a:rPr spc="-5"/>
              <a:t>i;</a:t>
            </a:r>
          </a:p>
          <a:p>
            <a:pPr>
              <a:defRPr sz="1200">
                <a:latin typeface="Courier New"/>
                <a:ea typeface="Courier New"/>
                <a:cs typeface="Courier New"/>
                <a:sym typeface="Courier New"/>
              </a:defRPr>
            </a:pPr>
            <a:r>
              <a:t>}</a:t>
            </a:r>
          </a:p>
        </p:txBody>
      </p:sp>
      <p:graphicFrame>
        <p:nvGraphicFramePr>
          <p:cNvPr id="403" name="object 10"/>
          <p:cNvGraphicFramePr/>
          <p:nvPr/>
        </p:nvGraphicFramePr>
        <p:xfrm>
          <a:off x="4247515" y="1978279"/>
          <a:ext cx="5087620" cy="1950458"/>
        </p:xfrm>
        <a:graphic>
          <a:graphicData uri="http://schemas.openxmlformats.org/drawingml/2006/table">
            <a:tbl>
              <a:tblPr>
                <a:tableStyleId>{4C3C2611-4C71-4FC5-86AE-919BDF0F9419}</a:tableStyleId>
              </a:tblPr>
              <a:tblGrid>
                <a:gridCol w="1068705">
                  <a:extLst>
                    <a:ext uri="{9D8B030D-6E8A-4147-A177-3AD203B41FA5}">
                      <a16:colId xmlns:a16="http://schemas.microsoft.com/office/drawing/2014/main" val="20000"/>
                    </a:ext>
                  </a:extLst>
                </a:gridCol>
                <a:gridCol w="857250">
                  <a:extLst>
                    <a:ext uri="{9D8B030D-6E8A-4147-A177-3AD203B41FA5}">
                      <a16:colId xmlns:a16="http://schemas.microsoft.com/office/drawing/2014/main" val="20001"/>
                    </a:ext>
                  </a:extLst>
                </a:gridCol>
                <a:gridCol w="617855">
                  <a:extLst>
                    <a:ext uri="{9D8B030D-6E8A-4147-A177-3AD203B41FA5}">
                      <a16:colId xmlns:a16="http://schemas.microsoft.com/office/drawing/2014/main" val="20002"/>
                    </a:ext>
                  </a:extLst>
                </a:gridCol>
                <a:gridCol w="1094105">
                  <a:extLst>
                    <a:ext uri="{9D8B030D-6E8A-4147-A177-3AD203B41FA5}">
                      <a16:colId xmlns:a16="http://schemas.microsoft.com/office/drawing/2014/main" val="20003"/>
                    </a:ext>
                  </a:extLst>
                </a:gridCol>
                <a:gridCol w="874395">
                  <a:extLst>
                    <a:ext uri="{9D8B030D-6E8A-4147-A177-3AD203B41FA5}">
                      <a16:colId xmlns:a16="http://schemas.microsoft.com/office/drawing/2014/main" val="20004"/>
                    </a:ext>
                  </a:extLst>
                </a:gridCol>
                <a:gridCol w="575310">
                  <a:extLst>
                    <a:ext uri="{9D8B030D-6E8A-4147-A177-3AD203B41FA5}">
                      <a16:colId xmlns:a16="http://schemas.microsoft.com/office/drawing/2014/main" val="20005"/>
                    </a:ext>
                  </a:extLst>
                </a:gridCol>
              </a:tblGrid>
              <a:tr h="243839">
                <a:tc>
                  <a:txBody>
                    <a:bodyPr/>
                    <a:lstStyle/>
                    <a:p>
                      <a:pPr indent="0">
                        <a:lnSpc>
                          <a:spcPct val="100000"/>
                        </a:lnSpc>
                        <a:spcBef>
                          <a:spcPts val="200"/>
                        </a:spcBef>
                        <a:defRPr sz="1800"/>
                      </a:pPr>
                      <a:r>
                        <a:rPr sz="1000" b="1" spc="-9">
                          <a:solidFill>
                            <a:srgbClr val="FFFFFF"/>
                          </a:solidFill>
                          <a:latin typeface="Arial"/>
                          <a:ea typeface="Arial"/>
                          <a:cs typeface="Arial"/>
                        </a:rPr>
                        <a:t>task1</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200"/>
                        </a:spcBef>
                        <a:defRPr sz="1800"/>
                      </a:pPr>
                      <a:r>
                        <a:rPr sz="1000" b="1" spc="-9">
                          <a:solidFill>
                            <a:srgbClr val="FFFFFF"/>
                          </a:solidFill>
                          <a:latin typeface="Arial"/>
                          <a:ea typeface="Arial"/>
                          <a:cs typeface="Arial"/>
                        </a:rPr>
                        <a:t>task2</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200"/>
                        </a:spcBef>
                        <a:defRPr sz="1800"/>
                      </a:pPr>
                      <a:r>
                        <a:rPr sz="1000" b="1" spc="-4">
                          <a:solidFill>
                            <a:srgbClr val="FFFFFF"/>
                          </a:solidFill>
                          <a:latin typeface="Arial"/>
                          <a:ea typeface="Arial"/>
                          <a:cs typeface="Arial"/>
                        </a:rPr>
                        <a:t>count</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200"/>
                        </a:spcBef>
                        <a:defRPr sz="1800"/>
                      </a:pPr>
                      <a:r>
                        <a:rPr sz="1000" b="1" spc="-9">
                          <a:solidFill>
                            <a:srgbClr val="FFFFFF"/>
                          </a:solidFill>
                          <a:latin typeface="Arial"/>
                          <a:ea typeface="Arial"/>
                          <a:cs typeface="Arial"/>
                        </a:rPr>
                        <a:t>task1</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200"/>
                        </a:spcBef>
                        <a:defRPr sz="1800"/>
                      </a:pPr>
                      <a:r>
                        <a:rPr sz="1000" b="1" spc="-9">
                          <a:solidFill>
                            <a:srgbClr val="FFFFFF"/>
                          </a:solidFill>
                          <a:latin typeface="Arial"/>
                          <a:ea typeface="Arial"/>
                          <a:cs typeface="Arial"/>
                        </a:rPr>
                        <a:t>task2</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36194" indent="0" algn="ctr">
                        <a:lnSpc>
                          <a:spcPct val="100000"/>
                        </a:lnSpc>
                        <a:spcBef>
                          <a:spcPts val="200"/>
                        </a:spcBef>
                        <a:defRPr sz="1800"/>
                      </a:pPr>
                      <a:r>
                        <a:rPr sz="1000" b="1" spc="-4">
                          <a:solidFill>
                            <a:srgbClr val="FFFFFF"/>
                          </a:solidFill>
                          <a:latin typeface="Arial"/>
                          <a:ea typeface="Arial"/>
                          <a:cs typeface="Arial"/>
                        </a:rPr>
                        <a:t>count</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243840">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marR="15875"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extLst>
                  <a:ext uri="{0D108BD9-81ED-4DB2-BD59-A6C34878D82A}">
                    <a16:rowId xmlns:a16="http://schemas.microsoft.com/office/drawing/2014/main" val="10001"/>
                  </a:ext>
                </a:extLst>
              </a:tr>
              <a:tr h="243711">
                <a:tc>
                  <a:txBody>
                    <a:bodyPr/>
                    <a:lstStyle/>
                    <a:p>
                      <a:pPr indent="91439">
                        <a:lnSpc>
                          <a:spcPct val="100000"/>
                        </a:lnSpc>
                        <a:spcBef>
                          <a:spcPts val="200"/>
                        </a:spcBef>
                        <a:defRPr sz="1000" spc="-4">
                          <a:latin typeface="Arial"/>
                          <a:ea typeface="Arial"/>
                          <a:cs typeface="Arial"/>
                        </a:defRPr>
                      </a:pPr>
                      <a:r>
                        <a:t>read </a:t>
                      </a:r>
                      <a:r>
                        <a:rPr>
                          <a:latin typeface="Wingdings"/>
                          <a:ea typeface="Wingdings"/>
                          <a:cs typeface="Wingdings"/>
                          <a:sym typeface="Wingdings"/>
                        </a:rPr>
                        <a:t></a:t>
                      </a:r>
                      <a:r>
                        <a:rPr>
                          <a:latin typeface="Times New Roman"/>
                          <a:ea typeface="Times New Roman"/>
                          <a:cs typeface="Times New Roman"/>
                          <a:sym typeface="Times New Roman"/>
                        </a:rPr>
                        <a:t> </a:t>
                      </a:r>
                      <a: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marR="15875"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117475">
                        <a:lnSpc>
                          <a:spcPct val="100000"/>
                        </a:lnSpc>
                        <a:spcBef>
                          <a:spcPts val="200"/>
                        </a:spcBef>
                        <a:defRPr sz="1000" spc="-4">
                          <a:latin typeface="Arial"/>
                          <a:ea typeface="Arial"/>
                          <a:cs typeface="Arial"/>
                        </a:defRPr>
                      </a:pPr>
                      <a:r>
                        <a:t>read </a:t>
                      </a:r>
                      <a:r>
                        <a:rPr>
                          <a:latin typeface="Wingdings"/>
                          <a:ea typeface="Wingdings"/>
                          <a:cs typeface="Wingdings"/>
                          <a:sym typeface="Wingdings"/>
                        </a:rPr>
                        <a:t></a:t>
                      </a:r>
                      <a:r>
                        <a:rPr spc="0">
                          <a:latin typeface="Times New Roman"/>
                          <a:ea typeface="Times New Roman"/>
                          <a:cs typeface="Times New Roman"/>
                          <a:sym typeface="Times New Roman"/>
                        </a:rPr>
                        <a:t> </a:t>
                      </a:r>
                      <a: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2"/>
                  </a:ext>
                </a:extLst>
              </a:tr>
              <a:tr h="243839">
                <a:tc>
                  <a:txBody>
                    <a:bodyPr/>
                    <a:lstStyle/>
                    <a:p>
                      <a:pPr indent="91439">
                        <a:lnSpc>
                          <a:spcPct val="100000"/>
                        </a:lnSpc>
                        <a:spcBef>
                          <a:spcPts val="200"/>
                        </a:spcBef>
                        <a:defRPr sz="1000" spc="-9">
                          <a:latin typeface="Arial"/>
                          <a:ea typeface="Arial"/>
                          <a:cs typeface="Arial"/>
                        </a:defRPr>
                      </a:pPr>
                      <a:r>
                        <a:t>inc </a:t>
                      </a:r>
                      <a:r>
                        <a:rPr spc="-4">
                          <a:latin typeface="Wingdings"/>
                          <a:ea typeface="Wingdings"/>
                          <a:cs typeface="Wingdings"/>
                          <a:sym typeface="Wingdings"/>
                        </a:rPr>
                        <a:t></a:t>
                      </a:r>
                      <a:r>
                        <a:rPr spc="25">
                          <a:latin typeface="Times New Roman"/>
                          <a:ea typeface="Times New Roman"/>
                          <a:cs typeface="Times New Roman"/>
                          <a:sym typeface="Times New Roman"/>
                        </a:rPr>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marR="15875"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92075">
                        <a:lnSpc>
                          <a:spcPct val="100000"/>
                        </a:lnSpc>
                        <a:spcBef>
                          <a:spcPts val="200"/>
                        </a:spcBef>
                        <a:defRPr sz="1000" spc="-4">
                          <a:latin typeface="Arial"/>
                          <a:ea typeface="Arial"/>
                          <a:cs typeface="Arial"/>
                        </a:defRPr>
                      </a:pPr>
                      <a:r>
                        <a:t>read </a:t>
                      </a:r>
                      <a:r>
                        <a:rPr>
                          <a:latin typeface="Wingdings"/>
                          <a:ea typeface="Wingdings"/>
                          <a:cs typeface="Wingdings"/>
                          <a:sym typeface="Wingdings"/>
                        </a:rPr>
                        <a:t></a:t>
                      </a:r>
                      <a:r>
                        <a:rPr spc="-9">
                          <a:latin typeface="Times New Roman"/>
                          <a:ea typeface="Times New Roman"/>
                          <a:cs typeface="Times New Roman"/>
                          <a:sym typeface="Times New Roman"/>
                        </a:rPr>
                        <a:t> </a:t>
                      </a:r>
                      <a: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3"/>
                  </a:ext>
                </a:extLst>
              </a:tr>
              <a:tr h="243839">
                <a:tc>
                  <a:txBody>
                    <a:bodyPr/>
                    <a:lstStyle/>
                    <a:p>
                      <a:pPr indent="91439">
                        <a:lnSpc>
                          <a:spcPct val="100000"/>
                        </a:lnSpc>
                        <a:spcBef>
                          <a:spcPts val="200"/>
                        </a:spcBef>
                        <a:defRPr sz="1000" spc="-9">
                          <a:latin typeface="Arial"/>
                          <a:ea typeface="Arial"/>
                          <a:cs typeface="Arial"/>
                        </a:defRPr>
                      </a:pPr>
                      <a:r>
                        <a:t>write</a:t>
                      </a:r>
                      <a:r>
                        <a:rPr spc="9"/>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marR="15875" indent="0" algn="ctr">
                        <a:lnSpc>
                          <a:spcPct val="100000"/>
                        </a:lnSpc>
                        <a:spcBef>
                          <a:spcPts val="200"/>
                        </a:spcBef>
                        <a:defRPr sz="1800"/>
                      </a:pPr>
                      <a:r>
                        <a:rPr sz="1000">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117475">
                        <a:lnSpc>
                          <a:spcPct val="100000"/>
                        </a:lnSpc>
                        <a:spcBef>
                          <a:spcPts val="200"/>
                        </a:spcBef>
                        <a:defRPr sz="1000" spc="-9">
                          <a:latin typeface="Arial"/>
                          <a:ea typeface="Arial"/>
                          <a:cs typeface="Arial"/>
                        </a:defRPr>
                      </a:pPr>
                      <a:r>
                        <a:t>inc </a:t>
                      </a:r>
                      <a:r>
                        <a:rPr spc="-4">
                          <a:latin typeface="Wingdings"/>
                          <a:ea typeface="Wingdings"/>
                          <a:cs typeface="Wingdings"/>
                          <a:sym typeface="Wingdings"/>
                        </a:rPr>
                        <a:t></a:t>
                      </a:r>
                      <a:r>
                        <a:rPr spc="25">
                          <a:latin typeface="Times New Roman"/>
                          <a:ea typeface="Times New Roman"/>
                          <a:cs typeface="Times New Roman"/>
                          <a:sym typeface="Times New Roman"/>
                        </a:rPr>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4"/>
                  </a:ext>
                </a:extLst>
              </a:tr>
              <a:tr h="243840">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92075">
                        <a:lnSpc>
                          <a:spcPct val="100000"/>
                        </a:lnSpc>
                        <a:spcBef>
                          <a:spcPts val="200"/>
                        </a:spcBef>
                        <a:defRPr sz="1000" spc="-4">
                          <a:latin typeface="Arial"/>
                          <a:ea typeface="Arial"/>
                          <a:cs typeface="Arial"/>
                        </a:defRPr>
                      </a:pPr>
                      <a:r>
                        <a:t>read </a:t>
                      </a:r>
                      <a:r>
                        <a:rPr>
                          <a:latin typeface="Wingdings"/>
                          <a:ea typeface="Wingdings"/>
                          <a:cs typeface="Wingdings"/>
                          <a:sym typeface="Wingdings"/>
                        </a:rPr>
                        <a:t></a:t>
                      </a:r>
                      <a:r>
                        <a:rPr spc="-9">
                          <a:latin typeface="Times New Roman"/>
                          <a:ea typeface="Times New Roman"/>
                          <a:cs typeface="Times New Roman"/>
                          <a:sym typeface="Times New Roman"/>
                        </a:rPr>
                        <a:t> </a:t>
                      </a:r>
                      <a: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marR="15875" indent="0" algn="ctr">
                        <a:lnSpc>
                          <a:spcPct val="100000"/>
                        </a:lnSpc>
                        <a:spcBef>
                          <a:spcPts val="200"/>
                        </a:spcBef>
                        <a:defRPr sz="1800"/>
                      </a:pPr>
                      <a:r>
                        <a:rPr sz="1000">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92075">
                        <a:lnSpc>
                          <a:spcPct val="100000"/>
                        </a:lnSpc>
                        <a:spcBef>
                          <a:spcPts val="200"/>
                        </a:spcBef>
                        <a:defRPr sz="1000" spc="-9">
                          <a:latin typeface="Arial"/>
                          <a:ea typeface="Arial"/>
                          <a:cs typeface="Arial"/>
                        </a:defRPr>
                      </a:pPr>
                      <a:r>
                        <a:t>inc </a:t>
                      </a:r>
                      <a:r>
                        <a:rPr spc="-4">
                          <a:latin typeface="Wingdings"/>
                          <a:ea typeface="Wingdings"/>
                          <a:cs typeface="Wingdings"/>
                          <a:sym typeface="Wingdings"/>
                        </a:rPr>
                        <a:t></a:t>
                      </a:r>
                      <a:r>
                        <a:rPr spc="15">
                          <a:latin typeface="Times New Roman"/>
                          <a:ea typeface="Times New Roman"/>
                          <a:cs typeface="Times New Roman"/>
                          <a:sym typeface="Times New Roman"/>
                        </a:rPr>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gn="ctr">
                        <a:lnSpc>
                          <a:spcPct val="100000"/>
                        </a:lnSpc>
                        <a:spcBef>
                          <a:spcPts val="200"/>
                        </a:spcBef>
                        <a:defRPr sz="1800"/>
                      </a:pPr>
                      <a:r>
                        <a:rPr sz="1000">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5"/>
                  </a:ext>
                </a:extLst>
              </a:tr>
              <a:tr h="243839">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92075">
                        <a:lnSpc>
                          <a:spcPct val="100000"/>
                        </a:lnSpc>
                        <a:spcBef>
                          <a:spcPts val="200"/>
                        </a:spcBef>
                        <a:defRPr sz="1000" spc="-9">
                          <a:latin typeface="Arial"/>
                          <a:ea typeface="Arial"/>
                          <a:cs typeface="Arial"/>
                        </a:defRPr>
                      </a:pPr>
                      <a:r>
                        <a:t>inc </a:t>
                      </a:r>
                      <a:r>
                        <a:rPr spc="-4">
                          <a:latin typeface="Wingdings"/>
                          <a:ea typeface="Wingdings"/>
                          <a:cs typeface="Wingdings"/>
                          <a:sym typeface="Wingdings"/>
                        </a:rPr>
                        <a:t></a:t>
                      </a:r>
                      <a:r>
                        <a:rPr spc="15">
                          <a:latin typeface="Times New Roman"/>
                          <a:ea typeface="Times New Roman"/>
                          <a:cs typeface="Times New Roman"/>
                          <a:sym typeface="Times New Roman"/>
                        </a:rPr>
                        <a:t> </a:t>
                      </a:r>
                      <a:r>
                        <a:rPr spc="-4"/>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marR="15875" indent="0" algn="ctr">
                        <a:lnSpc>
                          <a:spcPct val="100000"/>
                        </a:lnSpc>
                        <a:spcBef>
                          <a:spcPts val="200"/>
                        </a:spcBef>
                        <a:defRPr sz="1800"/>
                      </a:pPr>
                      <a:r>
                        <a:rPr sz="1000">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117475">
                        <a:lnSpc>
                          <a:spcPct val="100000"/>
                        </a:lnSpc>
                        <a:spcBef>
                          <a:spcPts val="200"/>
                        </a:spcBef>
                        <a:defRPr sz="1000" spc="-9">
                          <a:latin typeface="Arial"/>
                          <a:ea typeface="Arial"/>
                          <a:cs typeface="Arial"/>
                        </a:defRPr>
                      </a:pPr>
                      <a:r>
                        <a:t>write</a:t>
                      </a:r>
                      <a:r>
                        <a:rPr spc="9"/>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gn="ctr">
                        <a:lnSpc>
                          <a:spcPct val="100000"/>
                        </a:lnSpc>
                        <a:spcBef>
                          <a:spcPts val="200"/>
                        </a:spcBef>
                        <a:defRPr sz="1800"/>
                      </a:pPr>
                      <a:r>
                        <a:rPr sz="1000">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6"/>
                  </a:ext>
                </a:extLst>
              </a:tr>
              <a:tr h="243711">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92075">
                        <a:lnSpc>
                          <a:spcPct val="100000"/>
                        </a:lnSpc>
                        <a:spcBef>
                          <a:spcPts val="200"/>
                        </a:spcBef>
                        <a:defRPr sz="1000" spc="-9">
                          <a:latin typeface="Arial"/>
                          <a:ea typeface="Arial"/>
                          <a:cs typeface="Arial"/>
                        </a:defRPr>
                      </a:pPr>
                      <a:r>
                        <a:t>write</a:t>
                      </a:r>
                      <a:r>
                        <a:rPr spc="4"/>
                        <a:t> </a:t>
                      </a:r>
                      <a:r>
                        <a:rPr spc="-4"/>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marR="15875" indent="0" algn="ctr">
                        <a:lnSpc>
                          <a:spcPct val="100000"/>
                        </a:lnSpc>
                        <a:spcBef>
                          <a:spcPts val="200"/>
                        </a:spcBef>
                        <a:defRPr sz="1800"/>
                      </a:pPr>
                      <a:r>
                        <a:rPr sz="1000">
                          <a:latin typeface="Arial"/>
                          <a:ea typeface="Arial"/>
                          <a:cs typeface="Arial"/>
                        </a:rPr>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defRPr sz="1100">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92075">
                        <a:lnSpc>
                          <a:spcPct val="100000"/>
                        </a:lnSpc>
                        <a:spcBef>
                          <a:spcPts val="200"/>
                        </a:spcBef>
                        <a:defRPr sz="1000" spc="-9">
                          <a:latin typeface="Arial"/>
                          <a:ea typeface="Arial"/>
                          <a:cs typeface="Arial"/>
                        </a:defRPr>
                      </a:pPr>
                      <a:r>
                        <a:t>write</a:t>
                      </a:r>
                      <a:r>
                        <a:rPr spc="4"/>
                        <a:t> </a:t>
                      </a:r>
                      <a:r>
                        <a:rPr spc="-4"/>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gn="ctr">
                        <a:lnSpc>
                          <a:spcPct val="100000"/>
                        </a:lnSpc>
                        <a:spcBef>
                          <a:spcPts val="200"/>
                        </a:spcBef>
                        <a:defRPr sz="1800"/>
                      </a:pPr>
                      <a:r>
                        <a:rPr sz="1000">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7"/>
                  </a:ext>
                </a:extLst>
              </a:tr>
            </a:tbl>
          </a:graphicData>
        </a:graphic>
      </p:graphicFrame>
      <p:sp>
        <p:nvSpPr>
          <p:cNvPr id="404" name="object 11"/>
          <p:cNvSpPr/>
          <p:nvPr/>
        </p:nvSpPr>
        <p:spPr>
          <a:xfrm>
            <a:off x="6132576" y="4283964"/>
            <a:ext cx="4457701" cy="1199390"/>
          </a:xfrm>
          <a:prstGeom prst="rect">
            <a:avLst/>
          </a:prstGeom>
          <a:ln w="9144">
            <a:solidFill>
              <a:srgbClr val="000000"/>
            </a:solidFill>
          </a:ln>
        </p:spPr>
        <p:txBody>
          <a:bodyPr lIns="45719" rIns="45719"/>
          <a:lstStyle/>
          <a:p>
            <a:endParaRPr/>
          </a:p>
        </p:txBody>
      </p:sp>
      <p:sp>
        <p:nvSpPr>
          <p:cNvPr id="405" name="object 12"/>
          <p:cNvSpPr txBox="1"/>
          <p:nvPr/>
        </p:nvSpPr>
        <p:spPr>
          <a:xfrm>
            <a:off x="6225285" y="4312029"/>
            <a:ext cx="1485266" cy="533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82879" marR="743584" indent="-183514">
              <a:spcBef>
                <a:spcPts val="100"/>
              </a:spcBef>
              <a:defRPr sz="1200" b="1" spc="-5">
                <a:latin typeface="Courier New"/>
                <a:ea typeface="Courier New"/>
                <a:cs typeface="Courier New"/>
                <a:sym typeface="Courier New"/>
              </a:defRPr>
            </a:pPr>
            <a:r>
              <a:t>task()</a:t>
            </a:r>
            <a:r>
              <a:rPr spc="-70"/>
              <a:t> </a:t>
            </a:r>
            <a:r>
              <a:rPr b="0" spc="0"/>
              <a:t>{  int</a:t>
            </a:r>
            <a:r>
              <a:rPr b="0" spc="-80"/>
              <a:t> </a:t>
            </a:r>
            <a:r>
              <a:rPr b="0"/>
              <a:t>i;</a:t>
            </a:r>
          </a:p>
          <a:p>
            <a:pPr indent="182245">
              <a:defRPr sz="1200" b="1">
                <a:latin typeface="Courier New"/>
                <a:ea typeface="Courier New"/>
                <a:cs typeface="Courier New"/>
                <a:sym typeface="Courier New"/>
              </a:defRPr>
            </a:pPr>
            <a:r>
              <a:t>AcquireLock()</a:t>
            </a:r>
            <a:r>
              <a:rPr b="0"/>
              <a:t>;</a:t>
            </a:r>
          </a:p>
        </p:txBody>
      </p:sp>
      <p:sp>
        <p:nvSpPr>
          <p:cNvPr id="406" name="object 1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407" name="object 13"/>
          <p:cNvSpPr txBox="1"/>
          <p:nvPr/>
        </p:nvSpPr>
        <p:spPr>
          <a:xfrm>
            <a:off x="8526170" y="4678045"/>
            <a:ext cx="1485901"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00"/>
              </a:spcBef>
              <a:defRPr sz="1200" spc="5">
                <a:latin typeface="Courier New"/>
                <a:ea typeface="Courier New"/>
                <a:cs typeface="Courier New"/>
                <a:sym typeface="Courier New"/>
              </a:defRPr>
            </a:pPr>
            <a:r>
              <a:t>// </a:t>
            </a:r>
            <a:r>
              <a:rPr spc="0"/>
              <a:t>lock</a:t>
            </a:r>
            <a:r>
              <a:rPr spc="-70"/>
              <a:t> </a:t>
            </a:r>
            <a:r>
              <a:rPr spc="0"/>
              <a:t>resource</a:t>
            </a:r>
          </a:p>
        </p:txBody>
      </p:sp>
      <p:sp>
        <p:nvSpPr>
          <p:cNvPr id="408" name="object 14"/>
          <p:cNvSpPr txBox="1"/>
          <p:nvPr/>
        </p:nvSpPr>
        <p:spPr>
          <a:xfrm>
            <a:off x="6408165" y="4860950"/>
            <a:ext cx="3775076" cy="35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00"/>
              </a:spcBef>
              <a:defRPr sz="1200">
                <a:latin typeface="Courier New"/>
                <a:ea typeface="Courier New"/>
                <a:cs typeface="Courier New"/>
                <a:sym typeface="Courier New"/>
              </a:defRPr>
            </a:pPr>
            <a:r>
              <a:t>i=count; i++; count=i; </a:t>
            </a:r>
            <a:r>
              <a:rPr spc="5"/>
              <a:t>// </a:t>
            </a:r>
            <a:r>
              <a:t>use</a:t>
            </a:r>
            <a:r>
              <a:rPr spc="25"/>
              <a:t> </a:t>
            </a:r>
            <a:r>
              <a:rPr spc="-5"/>
              <a:t>resource</a:t>
            </a:r>
          </a:p>
          <a:p>
            <a:pPr>
              <a:tabLst>
                <a:tab pos="2095500" algn="l"/>
              </a:tabLst>
              <a:defRPr sz="1200" b="1">
                <a:latin typeface="Courier New"/>
                <a:ea typeface="Courier New"/>
                <a:cs typeface="Courier New"/>
                <a:sym typeface="Courier New"/>
              </a:defRPr>
            </a:pPr>
            <a:r>
              <a:t>ReleaseLock()</a:t>
            </a:r>
            <a:r>
              <a:rPr b="0"/>
              <a:t>;	</a:t>
            </a:r>
            <a:r>
              <a:rPr b="0" spc="5"/>
              <a:t>// </a:t>
            </a:r>
            <a:r>
              <a:rPr b="0"/>
              <a:t>unlock</a:t>
            </a:r>
            <a:r>
              <a:rPr b="0" spc="-65"/>
              <a:t> </a:t>
            </a:r>
            <a:r>
              <a:rPr b="0"/>
              <a:t>resource</a:t>
            </a:r>
          </a:p>
        </p:txBody>
      </p:sp>
      <p:sp>
        <p:nvSpPr>
          <p:cNvPr id="409" name="object 15"/>
          <p:cNvSpPr txBox="1"/>
          <p:nvPr/>
        </p:nvSpPr>
        <p:spPr>
          <a:xfrm>
            <a:off x="6225285" y="5226710"/>
            <a:ext cx="104776"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100"/>
              </a:spcBef>
              <a:defRPr sz="1200">
                <a:latin typeface="Courier New"/>
                <a:ea typeface="Courier New"/>
                <a:cs typeface="Courier New"/>
                <a:sym typeface="Courier New"/>
              </a:defRPr>
            </a:lvl1pPr>
          </a:lstStyle>
          <a:p>
            <a: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object 2"/>
          <p:cNvSpPr txBox="1">
            <a:spLocks noGrp="1"/>
          </p:cNvSpPr>
          <p:nvPr>
            <p:ph type="title"/>
          </p:nvPr>
        </p:nvSpPr>
        <p:spPr>
          <a:xfrm>
            <a:off x="246683" y="190245"/>
            <a:ext cx="4138931" cy="840740"/>
          </a:xfrm>
          <a:prstGeom prst="rect">
            <a:avLst/>
          </a:prstGeom>
        </p:spPr>
        <p:txBody>
          <a:bodyPr/>
          <a:lstStyle/>
          <a:p>
            <a:pPr indent="12700">
              <a:lnSpc>
                <a:spcPts val="3200"/>
              </a:lnSpc>
              <a:defRPr spc="-100"/>
            </a:pPr>
            <a:r>
              <a:t>Concurrency</a:t>
            </a:r>
          </a:p>
          <a:p>
            <a:pPr indent="12700">
              <a:lnSpc>
                <a:spcPts val="3200"/>
              </a:lnSpc>
              <a:defRPr spc="-100">
                <a:solidFill>
                  <a:srgbClr val="A80062"/>
                </a:solidFill>
              </a:defRPr>
            </a:pPr>
            <a:r>
              <a:t>What is locking and why</a:t>
            </a:r>
            <a:r>
              <a:rPr spc="0"/>
              <a:t> </a:t>
            </a:r>
            <a:r>
              <a:t>?</a:t>
            </a:r>
          </a:p>
        </p:txBody>
      </p:sp>
      <p:sp>
        <p:nvSpPr>
          <p:cNvPr id="412" name="object 3"/>
          <p:cNvSpPr/>
          <p:nvPr/>
        </p:nvSpPr>
        <p:spPr>
          <a:xfrm>
            <a:off x="257555" y="1549908"/>
            <a:ext cx="10453118" cy="798577"/>
          </a:xfrm>
          <a:custGeom>
            <a:avLst/>
            <a:gdLst/>
            <a:ahLst/>
            <a:cxnLst>
              <a:cxn ang="0">
                <a:pos x="wd2" y="hd2"/>
              </a:cxn>
              <a:cxn ang="5400000">
                <a:pos x="wd2" y="hd2"/>
              </a:cxn>
              <a:cxn ang="10800000">
                <a:pos x="wd2" y="hd2"/>
              </a:cxn>
              <a:cxn ang="16200000">
                <a:pos x="wd2" y="hd2"/>
              </a:cxn>
            </a:cxnLst>
            <a:rect l="0" t="0" r="r" b="b"/>
            <a:pathLst>
              <a:path w="21600" h="21600" extrusionOk="0">
                <a:moveTo>
                  <a:pt x="21325" y="0"/>
                </a:moveTo>
                <a:lnTo>
                  <a:pt x="275" y="0"/>
                </a:lnTo>
                <a:lnTo>
                  <a:pt x="188" y="183"/>
                </a:lnTo>
                <a:lnTo>
                  <a:pt x="113" y="694"/>
                </a:lnTo>
                <a:lnTo>
                  <a:pt x="53" y="1474"/>
                </a:lnTo>
                <a:lnTo>
                  <a:pt x="14" y="2462"/>
                </a:lnTo>
                <a:lnTo>
                  <a:pt x="0" y="3600"/>
                </a:lnTo>
                <a:lnTo>
                  <a:pt x="0" y="18000"/>
                </a:lnTo>
                <a:lnTo>
                  <a:pt x="14" y="19138"/>
                </a:lnTo>
                <a:lnTo>
                  <a:pt x="53" y="20126"/>
                </a:lnTo>
                <a:lnTo>
                  <a:pt x="113" y="20906"/>
                </a:lnTo>
                <a:lnTo>
                  <a:pt x="188" y="21417"/>
                </a:lnTo>
                <a:lnTo>
                  <a:pt x="275" y="21600"/>
                </a:lnTo>
                <a:lnTo>
                  <a:pt x="21325" y="21600"/>
                </a:lnTo>
                <a:lnTo>
                  <a:pt x="21412" y="21417"/>
                </a:lnTo>
                <a:lnTo>
                  <a:pt x="21487" y="20906"/>
                </a:lnTo>
                <a:lnTo>
                  <a:pt x="21547" y="20126"/>
                </a:lnTo>
                <a:lnTo>
                  <a:pt x="21586" y="19138"/>
                </a:lnTo>
                <a:lnTo>
                  <a:pt x="21600" y="18000"/>
                </a:lnTo>
                <a:lnTo>
                  <a:pt x="21600" y="3600"/>
                </a:lnTo>
                <a:lnTo>
                  <a:pt x="21586" y="2462"/>
                </a:lnTo>
                <a:lnTo>
                  <a:pt x="21547" y="1474"/>
                </a:lnTo>
                <a:lnTo>
                  <a:pt x="21487" y="694"/>
                </a:lnTo>
                <a:lnTo>
                  <a:pt x="21412" y="183"/>
                </a:lnTo>
                <a:lnTo>
                  <a:pt x="21325" y="0"/>
                </a:lnTo>
                <a:close/>
              </a:path>
            </a:pathLst>
          </a:custGeom>
          <a:solidFill>
            <a:srgbClr val="3E126C"/>
          </a:solidFill>
          <a:ln w="12700">
            <a:miter lim="400000"/>
          </a:ln>
        </p:spPr>
        <p:txBody>
          <a:bodyPr lIns="45719" rIns="45719"/>
          <a:lstStyle/>
          <a:p>
            <a:endParaRPr/>
          </a:p>
        </p:txBody>
      </p:sp>
      <p:sp>
        <p:nvSpPr>
          <p:cNvPr id="413" name="object 4"/>
          <p:cNvSpPr txBox="1"/>
          <p:nvPr/>
        </p:nvSpPr>
        <p:spPr>
          <a:xfrm>
            <a:off x="390854" y="1702256"/>
            <a:ext cx="9883776" cy="1725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2800" spc="-5">
                <a:solidFill>
                  <a:srgbClr val="FFFFFF"/>
                </a:solidFill>
                <a:latin typeface="Arial"/>
                <a:ea typeface="Arial"/>
                <a:cs typeface="Arial"/>
                <a:sym typeface="Arial"/>
              </a:defRPr>
            </a:pPr>
            <a:r>
              <a:t>What </a:t>
            </a:r>
            <a:r>
              <a:rPr spc="-10"/>
              <a:t>is locking </a:t>
            </a:r>
            <a:r>
              <a:t>and why is </a:t>
            </a:r>
            <a:r>
              <a:rPr spc="-10"/>
              <a:t>it</a:t>
            </a:r>
            <a:r>
              <a:rPr spc="65"/>
              <a:t> </a:t>
            </a:r>
            <a:r>
              <a:rPr spc="-10"/>
              <a:t>needed?</a:t>
            </a:r>
          </a:p>
          <a:p>
            <a:pPr marL="427355" marR="5080" indent="-228600">
              <a:lnSpc>
                <a:spcPts val="2000"/>
              </a:lnSpc>
              <a:spcBef>
                <a:spcPts val="1900"/>
              </a:spcBef>
              <a:buSzPct val="100000"/>
              <a:buChar char="•"/>
              <a:tabLst>
                <a:tab pos="419100" algn="l"/>
                <a:tab pos="419100" algn="l"/>
              </a:tabLst>
              <a:defRPr sz="2000">
                <a:latin typeface="Arial"/>
                <a:ea typeface="Arial"/>
                <a:cs typeface="Arial"/>
                <a:sym typeface="Arial"/>
              </a:defRPr>
            </a:pPr>
            <a:r>
              <a:t>Locking </a:t>
            </a:r>
            <a:r>
              <a:rPr spc="-4"/>
              <a:t>is </a:t>
            </a:r>
            <a:r>
              <a:t>a mechanism to ensure </a:t>
            </a:r>
            <a:r>
              <a:rPr spc="-4"/>
              <a:t>data </a:t>
            </a:r>
            <a:r>
              <a:t>integrity while </a:t>
            </a:r>
            <a:r>
              <a:rPr spc="-4"/>
              <a:t>allowing </a:t>
            </a:r>
            <a:r>
              <a:t>maximum</a:t>
            </a:r>
            <a:r>
              <a:rPr spc="-234"/>
              <a:t> </a:t>
            </a:r>
            <a:r>
              <a:t>concurrent  access to shared</a:t>
            </a:r>
            <a:r>
              <a:rPr spc="-75"/>
              <a:t> </a:t>
            </a:r>
            <a:r>
              <a:rPr spc="-9"/>
              <a:t>data</a:t>
            </a:r>
          </a:p>
          <a:p>
            <a:pPr marL="427355" indent="-229234">
              <a:lnSpc>
                <a:spcPts val="2200"/>
              </a:lnSpc>
              <a:spcBef>
                <a:spcPts val="100"/>
              </a:spcBef>
              <a:buSzPct val="100000"/>
              <a:buChar char="•"/>
              <a:tabLst>
                <a:tab pos="419100" algn="l"/>
                <a:tab pos="419100" algn="l"/>
              </a:tabLst>
              <a:defRPr sz="2000">
                <a:latin typeface="Arial"/>
                <a:ea typeface="Arial"/>
                <a:cs typeface="Arial"/>
                <a:sym typeface="Arial"/>
              </a:defRPr>
            </a:pPr>
            <a:r>
              <a:t>Locking </a:t>
            </a:r>
            <a:r>
              <a:rPr spc="-4"/>
              <a:t>is used </a:t>
            </a:r>
            <a:r>
              <a:t>to </a:t>
            </a:r>
            <a:r>
              <a:rPr spc="-4"/>
              <a:t>implement </a:t>
            </a:r>
            <a:r>
              <a:t>concurrency control when </a:t>
            </a:r>
            <a:r>
              <a:rPr spc="-4"/>
              <a:t>multiple users </a:t>
            </a:r>
            <a:r>
              <a:t>access</a:t>
            </a:r>
            <a:r>
              <a:rPr spc="-180"/>
              <a:t> </a:t>
            </a:r>
            <a:r>
              <a:t>the</a:t>
            </a:r>
          </a:p>
          <a:p>
            <a:pPr indent="427355">
              <a:lnSpc>
                <a:spcPts val="2200"/>
              </a:lnSpc>
              <a:defRPr sz="2000">
                <a:latin typeface="Arial"/>
                <a:ea typeface="Arial"/>
                <a:cs typeface="Arial"/>
                <a:sym typeface="Arial"/>
              </a:defRPr>
            </a:pPr>
            <a:r>
              <a:t>same shared</a:t>
            </a:r>
            <a:r>
              <a:rPr spc="-60"/>
              <a:t> </a:t>
            </a:r>
            <a:r>
              <a:rPr spc="-9"/>
              <a:t>data</a:t>
            </a:r>
          </a:p>
        </p:txBody>
      </p:sp>
      <p:sp>
        <p:nvSpPr>
          <p:cNvPr id="414" name="object 5"/>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object 3"/>
          <p:cNvSpPr txBox="1">
            <a:spLocks noGrp="1"/>
          </p:cNvSpPr>
          <p:nvPr>
            <p:ph type="title"/>
          </p:nvPr>
        </p:nvSpPr>
        <p:spPr>
          <a:xfrm>
            <a:off x="245770" y="39368"/>
            <a:ext cx="8649335" cy="792482"/>
          </a:xfrm>
          <a:prstGeom prst="rect">
            <a:avLst/>
          </a:prstGeom>
        </p:spPr>
        <p:txBody>
          <a:bodyPr/>
          <a:lstStyle/>
          <a:p>
            <a:pPr indent="12700">
              <a:lnSpc>
                <a:spcPts val="3200"/>
              </a:lnSpc>
              <a:defRPr spc="-100"/>
            </a:pPr>
            <a:r>
              <a:t>Locking</a:t>
            </a:r>
            <a:r>
              <a:rPr spc="0"/>
              <a:t> </a:t>
            </a:r>
            <a:r>
              <a:t>Mechanism</a:t>
            </a:r>
          </a:p>
          <a:p>
            <a:pPr indent="12700">
              <a:lnSpc>
                <a:spcPts val="2800"/>
              </a:lnSpc>
              <a:defRPr sz="2500" spc="-100">
                <a:solidFill>
                  <a:srgbClr val="A80062"/>
                </a:solidFill>
              </a:defRPr>
            </a:pPr>
            <a:r>
              <a:t>Different approaches </a:t>
            </a:r>
            <a:r>
              <a:rPr spc="0"/>
              <a:t>to </a:t>
            </a:r>
            <a:r>
              <a:t>Mutual exclusion – Interrupt</a:t>
            </a:r>
            <a:r>
              <a:rPr spc="200"/>
              <a:t> </a:t>
            </a:r>
            <a:r>
              <a:t>disabling</a:t>
            </a:r>
          </a:p>
        </p:txBody>
      </p:sp>
      <p:sp>
        <p:nvSpPr>
          <p:cNvPr id="417" name="object 4"/>
          <p:cNvSpPr txBox="1"/>
          <p:nvPr/>
        </p:nvSpPr>
        <p:spPr>
          <a:xfrm>
            <a:off x="5469635" y="1246631"/>
            <a:ext cx="5273041" cy="2704550"/>
          </a:xfrm>
          <a:prstGeom prst="rect">
            <a:avLst/>
          </a:prstGeom>
          <a:solidFill>
            <a:srgbClr val="D4CADF"/>
          </a:solidFill>
          <a:ln w="6096">
            <a:solidFill>
              <a:srgbClr val="A80062"/>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635">
              <a:spcBef>
                <a:spcPts val="400"/>
              </a:spcBef>
              <a:defRPr sz="1200" spc="275">
                <a:latin typeface="Arial"/>
                <a:ea typeface="Arial"/>
                <a:cs typeface="Arial"/>
                <a:sym typeface="Arial"/>
              </a:defRPr>
            </a:pPr>
            <a:r>
              <a:t> </a:t>
            </a:r>
            <a:r>
              <a:rPr sz="1600" spc="-5"/>
              <a:t>Also called </a:t>
            </a:r>
            <a:r>
              <a:rPr sz="1600" spc="-10"/>
              <a:t>Interrupt</a:t>
            </a:r>
            <a:r>
              <a:rPr sz="1600" spc="209"/>
              <a:t> </a:t>
            </a:r>
            <a:r>
              <a:rPr sz="1600" spc="-5"/>
              <a:t>locking</a:t>
            </a:r>
            <a:endParaRPr sz="1600" spc="366"/>
          </a:p>
          <a:p>
            <a:pPr>
              <a:defRPr sz="2500">
                <a:latin typeface="Arial"/>
                <a:ea typeface="Arial"/>
                <a:cs typeface="Arial"/>
                <a:sym typeface="Arial"/>
              </a:defRPr>
            </a:pPr>
            <a:endParaRPr sz="1600" spc="366"/>
          </a:p>
          <a:p>
            <a:pPr marL="251459" marR="123825" indent="-251459">
              <a:defRPr sz="1200" spc="275">
                <a:latin typeface="Arial"/>
                <a:ea typeface="Arial"/>
                <a:cs typeface="Arial"/>
                <a:sym typeface="Arial"/>
              </a:defRPr>
            </a:pPr>
            <a:r>
              <a:t> </a:t>
            </a:r>
            <a:r>
              <a:rPr sz="1600" spc="-5"/>
              <a:t>Prevent code from being interrupted in critical </a:t>
            </a:r>
            <a:r>
              <a:rPr sz="1600" spc="-40"/>
              <a:t>sections  </a:t>
            </a:r>
            <a:r>
              <a:rPr sz="1600" spc="-5"/>
              <a:t>by disabling scheduling </a:t>
            </a:r>
            <a:r>
              <a:rPr sz="1600" spc="0"/>
              <a:t>(and thus </a:t>
            </a:r>
            <a:r>
              <a:rPr sz="1600" spc="-5"/>
              <a:t>pre-emption) </a:t>
            </a:r>
            <a:r>
              <a:rPr sz="1600" spc="-10"/>
              <a:t>by  </a:t>
            </a:r>
            <a:r>
              <a:rPr sz="1600" spc="-5"/>
              <a:t>disabling</a:t>
            </a:r>
            <a:r>
              <a:rPr sz="1600" spc="-50"/>
              <a:t> </a:t>
            </a:r>
            <a:r>
              <a:rPr sz="1600" spc="-5"/>
              <a:t>interrupts</a:t>
            </a:r>
            <a:endParaRPr sz="1600" spc="366"/>
          </a:p>
          <a:p>
            <a:pPr>
              <a:defRPr sz="2500">
                <a:latin typeface="Arial"/>
                <a:ea typeface="Arial"/>
                <a:cs typeface="Arial"/>
                <a:sym typeface="Arial"/>
              </a:defRPr>
            </a:pPr>
            <a:endParaRPr sz="1600" spc="366"/>
          </a:p>
          <a:p>
            <a:pPr indent="635">
              <a:defRPr sz="1200" spc="275">
                <a:latin typeface="Arial"/>
                <a:ea typeface="Arial"/>
                <a:cs typeface="Arial"/>
                <a:sym typeface="Arial"/>
              </a:defRPr>
            </a:pPr>
            <a:r>
              <a:t> </a:t>
            </a:r>
            <a:r>
              <a:rPr sz="1600" spc="-10"/>
              <a:t>Only </a:t>
            </a:r>
            <a:r>
              <a:rPr sz="1600" spc="-5"/>
              <a:t>core </a:t>
            </a:r>
            <a:r>
              <a:rPr sz="1600" spc="0"/>
              <a:t>local </a:t>
            </a:r>
            <a:r>
              <a:rPr sz="1600" spc="-5"/>
              <a:t>interrupts</a:t>
            </a:r>
            <a:r>
              <a:rPr sz="1600" spc="200"/>
              <a:t> </a:t>
            </a:r>
            <a:r>
              <a:rPr sz="1600" spc="-5"/>
              <a:t>disabled</a:t>
            </a:r>
            <a:endParaRPr sz="1600" spc="366"/>
          </a:p>
          <a:p>
            <a:pPr>
              <a:defRPr sz="2500">
                <a:latin typeface="Arial"/>
                <a:ea typeface="Arial"/>
                <a:cs typeface="Arial"/>
                <a:sym typeface="Arial"/>
              </a:defRPr>
            </a:pPr>
            <a:endParaRPr sz="1600" spc="366"/>
          </a:p>
          <a:p>
            <a:pPr indent="635">
              <a:defRPr sz="1200" spc="275">
                <a:latin typeface="Arial"/>
                <a:ea typeface="Arial"/>
                <a:cs typeface="Arial"/>
                <a:sym typeface="Arial"/>
              </a:defRPr>
            </a:pPr>
            <a:r>
              <a:t> </a:t>
            </a:r>
            <a:r>
              <a:rPr sz="1600" spc="-10"/>
              <a:t>Only </a:t>
            </a:r>
            <a:r>
              <a:rPr sz="1600" spc="-5"/>
              <a:t>a single core solution. </a:t>
            </a:r>
            <a:r>
              <a:rPr sz="1600" spc="0"/>
              <a:t>Not </a:t>
            </a:r>
            <a:r>
              <a:rPr sz="1600" spc="-5"/>
              <a:t>applicable</a:t>
            </a:r>
            <a:r>
              <a:rPr sz="1600" spc="160"/>
              <a:t> </a:t>
            </a:r>
            <a:r>
              <a:rPr sz="1600" spc="-5"/>
              <a:t>to</a:t>
            </a:r>
            <a:endParaRPr sz="1600" spc="366"/>
          </a:p>
          <a:p>
            <a:pPr indent="251459">
              <a:defRPr sz="1600" spc="-5">
                <a:latin typeface="Arial"/>
                <a:ea typeface="Arial"/>
                <a:cs typeface="Arial"/>
                <a:sym typeface="Arial"/>
              </a:defRPr>
            </a:pPr>
            <a:r>
              <a:t>Multicore/Many core</a:t>
            </a:r>
            <a:r>
              <a:rPr spc="-25"/>
              <a:t> </a:t>
            </a:r>
            <a:r>
              <a:t>systems</a:t>
            </a:r>
          </a:p>
        </p:txBody>
      </p:sp>
      <p:sp>
        <p:nvSpPr>
          <p:cNvPr id="418" name="object 5"/>
          <p:cNvSpPr/>
          <p:nvPr/>
        </p:nvSpPr>
        <p:spPr>
          <a:xfrm>
            <a:off x="256540" y="1076762"/>
            <a:ext cx="4898202" cy="2874419"/>
          </a:xfrm>
          <a:prstGeom prst="rect">
            <a:avLst/>
          </a:prstGeom>
          <a:blipFill>
            <a:blip r:embed="rId2"/>
            <a:stretch>
              <a:fillRect/>
            </a:stretch>
          </a:blipFill>
          <a:ln w="12700">
            <a:miter lim="400000"/>
          </a:ln>
        </p:spPr>
        <p:txBody>
          <a:bodyPr lIns="45719" rIns="45719"/>
          <a:lstStyle/>
          <a:p>
            <a:endParaRPr dirty="0"/>
          </a:p>
        </p:txBody>
      </p:sp>
      <p:sp>
        <p:nvSpPr>
          <p:cNvPr id="419" name="object 6"/>
          <p:cNvSpPr txBox="1"/>
          <p:nvPr/>
        </p:nvSpPr>
        <p:spPr>
          <a:xfrm>
            <a:off x="10195559" y="4971815"/>
            <a:ext cx="65405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800"/>
              </a:lnSpc>
              <a:defRPr sz="800" spc="-5">
                <a:latin typeface="Arial"/>
                <a:ea typeface="Arial"/>
                <a:cs typeface="Arial"/>
                <a:sym typeface="Arial"/>
              </a:defRPr>
            </a:pPr>
            <a:r>
              <a:rPr u="sng">
                <a:solidFill>
                  <a:srgbClr val="0000FF"/>
                </a:solidFill>
                <a:uFill>
                  <a:solidFill>
                    <a:srgbClr val="0000FF"/>
                  </a:solidFill>
                </a:uFill>
                <a:hlinkClick r:id="rId3"/>
              </a:rPr>
              <a:t>Picture</a:t>
            </a:r>
            <a:r>
              <a:rPr u="sng" spc="-60">
                <a:solidFill>
                  <a:srgbClr val="0000FF"/>
                </a:solidFill>
                <a:uFill>
                  <a:solidFill>
                    <a:srgbClr val="0000FF"/>
                  </a:solidFill>
                </a:uFill>
                <a:hlinkClick r:id="rId3"/>
              </a:rPr>
              <a:t> </a:t>
            </a:r>
            <a:r>
              <a:rPr u="sng" spc="0">
                <a:solidFill>
                  <a:srgbClr val="0000FF"/>
                </a:solidFill>
                <a:uFill>
                  <a:solidFill>
                    <a:srgbClr val="0000FF"/>
                  </a:solidFill>
                </a:uFill>
                <a:hlinkClick r:id="rId3"/>
              </a:rPr>
              <a:t>source</a:t>
            </a:r>
          </a:p>
        </p:txBody>
      </p:sp>
      <p:sp>
        <p:nvSpPr>
          <p:cNvPr id="420" name="object 9"/>
          <p:cNvSpPr txBox="1"/>
          <p:nvPr/>
        </p:nvSpPr>
        <p:spPr>
          <a:xfrm>
            <a:off x="63500" y="5848713"/>
            <a:ext cx="193040" cy="174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spc="-10">
                <a:solidFill>
                  <a:srgbClr val="999FA6"/>
                </a:solidFill>
                <a:latin typeface="Arial"/>
                <a:ea typeface="Arial"/>
                <a:cs typeface="Arial"/>
                <a:sym typeface="Arial"/>
              </a:defRPr>
            </a:lvl1pPr>
          </a:lstStyle>
          <a:p>
            <a:r>
              <a:t>16</a:t>
            </a:r>
          </a:p>
        </p:txBody>
      </p:sp>
      <p:sp>
        <p:nvSpPr>
          <p:cNvPr id="421" name="object 7"/>
          <p:cNvSpPr txBox="1"/>
          <p:nvPr/>
        </p:nvSpPr>
        <p:spPr>
          <a:xfrm>
            <a:off x="1523" y="4956047"/>
            <a:ext cx="10967085" cy="357821"/>
          </a:xfrm>
          <a:prstGeom prst="rect">
            <a:avLst/>
          </a:prstGeom>
          <a:solidFill>
            <a:srgbClr val="2E0D51"/>
          </a:solidFill>
          <a:ln w="12192">
            <a:solidFill>
              <a:srgbClr val="790046"/>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143000">
              <a:spcBef>
                <a:spcPts val="700"/>
              </a:spcBef>
              <a:defRPr sz="2400" spc="-5">
                <a:solidFill>
                  <a:srgbClr val="FFFFFF"/>
                </a:solidFill>
                <a:latin typeface="Arial"/>
                <a:ea typeface="Arial"/>
                <a:cs typeface="Arial"/>
                <a:sym typeface="Arial"/>
              </a:defRPr>
            </a:pPr>
            <a:r>
              <a:t>Mainly </a:t>
            </a:r>
            <a:r>
              <a:rPr spc="0"/>
              <a:t>a </a:t>
            </a:r>
            <a:r>
              <a:t>single core </a:t>
            </a:r>
            <a:r>
              <a:rPr spc="-10"/>
              <a:t>solution </a:t>
            </a:r>
            <a:r>
              <a:rPr spc="0"/>
              <a:t>– </a:t>
            </a:r>
            <a:r>
              <a:rPr spc="-10"/>
              <a:t>Not </a:t>
            </a:r>
            <a:r>
              <a:rPr spc="0"/>
              <a:t>applicable to Multi/Many</a:t>
            </a:r>
            <a:r>
              <a:rPr spc="25"/>
              <a:t> </a:t>
            </a:r>
            <a:r>
              <a:t>core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object 6"/>
          <p:cNvSpPr txBox="1"/>
          <p:nvPr/>
        </p:nvSpPr>
        <p:spPr>
          <a:xfrm>
            <a:off x="164388" y="137413"/>
            <a:ext cx="4572001" cy="8068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41275" marR="5080" indent="-29210">
              <a:lnSpc>
                <a:spcPts val="3200"/>
              </a:lnSpc>
              <a:spcBef>
                <a:spcPts val="300"/>
              </a:spcBef>
              <a:defRPr sz="2800" spc="-10">
                <a:latin typeface="Arial"/>
                <a:ea typeface="Arial"/>
                <a:cs typeface="Arial"/>
                <a:sym typeface="Arial"/>
              </a:defRPr>
            </a:pPr>
            <a:r>
              <a:t>Concurrency and </a:t>
            </a:r>
            <a:r>
              <a:rPr spc="-5"/>
              <a:t>Parallelism  </a:t>
            </a:r>
            <a:r>
              <a:rPr>
                <a:solidFill>
                  <a:srgbClr val="A80062"/>
                </a:solidFill>
              </a:rPr>
              <a:t>Mutual</a:t>
            </a:r>
            <a:r>
              <a:rPr spc="35">
                <a:solidFill>
                  <a:srgbClr val="A80062"/>
                </a:solidFill>
              </a:rPr>
              <a:t> </a:t>
            </a:r>
            <a:r>
              <a:rPr>
                <a:solidFill>
                  <a:srgbClr val="A80062"/>
                </a:solidFill>
              </a:rPr>
              <a:t>Exclusion</a:t>
            </a:r>
          </a:p>
        </p:txBody>
      </p:sp>
      <p:sp>
        <p:nvSpPr>
          <p:cNvPr id="428" name="object 7"/>
          <p:cNvSpPr txBox="1"/>
          <p:nvPr/>
        </p:nvSpPr>
        <p:spPr>
          <a:xfrm>
            <a:off x="255828" y="1054353"/>
            <a:ext cx="9196070" cy="259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55">
                <a:latin typeface="Arial"/>
                <a:ea typeface="Arial"/>
                <a:cs typeface="Arial"/>
                <a:sym typeface="Arial"/>
              </a:defRPr>
            </a:pPr>
            <a:r>
              <a:t>Task </a:t>
            </a:r>
            <a:r>
              <a:rPr spc="-5"/>
              <a:t>synchronization/ Mutual Exclusion options </a:t>
            </a:r>
            <a:r>
              <a:rPr spc="0"/>
              <a:t>– </a:t>
            </a:r>
            <a:r>
              <a:rPr spc="-5"/>
              <a:t>Mutex, </a:t>
            </a:r>
            <a:r>
              <a:rPr spc="0"/>
              <a:t>Message queues,</a:t>
            </a:r>
            <a:r>
              <a:rPr spc="75"/>
              <a:t> </a:t>
            </a:r>
            <a:r>
              <a:rPr spc="-5"/>
              <a:t>Semaphores…</a:t>
            </a:r>
          </a:p>
        </p:txBody>
      </p:sp>
      <p:sp>
        <p:nvSpPr>
          <p:cNvPr id="429" name="object 8"/>
          <p:cNvSpPr/>
          <p:nvPr/>
        </p:nvSpPr>
        <p:spPr>
          <a:xfrm>
            <a:off x="929582" y="1746454"/>
            <a:ext cx="3708402" cy="1089760"/>
          </a:xfrm>
          <a:prstGeom prst="rect">
            <a:avLst/>
          </a:prstGeom>
          <a:blipFill>
            <a:blip r:embed="rId2"/>
            <a:stretch>
              <a:fillRect/>
            </a:stretch>
          </a:blipFill>
          <a:ln w="12700">
            <a:miter lim="400000"/>
          </a:ln>
        </p:spPr>
        <p:txBody>
          <a:bodyPr lIns="45719" rIns="45719"/>
          <a:lstStyle/>
          <a:p>
            <a:endParaRPr/>
          </a:p>
        </p:txBody>
      </p:sp>
      <p:sp>
        <p:nvSpPr>
          <p:cNvPr id="430" name="object 9"/>
          <p:cNvSpPr/>
          <p:nvPr/>
        </p:nvSpPr>
        <p:spPr>
          <a:xfrm>
            <a:off x="5546909" y="1695341"/>
            <a:ext cx="3831843" cy="924851"/>
          </a:xfrm>
          <a:prstGeom prst="rect">
            <a:avLst/>
          </a:prstGeom>
          <a:blipFill>
            <a:blip r:embed="rId3"/>
            <a:stretch>
              <a:fillRect/>
            </a:stretch>
          </a:blipFill>
          <a:ln w="12700">
            <a:miter lim="400000"/>
          </a:ln>
        </p:spPr>
        <p:txBody>
          <a:bodyPr lIns="45719" rIns="45719"/>
          <a:lstStyle/>
          <a:p>
            <a:endParaRPr/>
          </a:p>
        </p:txBody>
      </p:sp>
      <p:sp>
        <p:nvSpPr>
          <p:cNvPr id="431" name="object 10"/>
          <p:cNvSpPr/>
          <p:nvPr/>
        </p:nvSpPr>
        <p:spPr>
          <a:xfrm>
            <a:off x="3258642" y="3272292"/>
            <a:ext cx="3707627" cy="2013006"/>
          </a:xfrm>
          <a:prstGeom prst="rect">
            <a:avLst/>
          </a:prstGeom>
          <a:blipFill>
            <a:blip r:embed="rId4"/>
            <a:stretch>
              <a:fillRect/>
            </a:stretch>
          </a:blipFill>
          <a:ln w="12700">
            <a:miter lim="400000"/>
          </a:ln>
        </p:spPr>
        <p:txBody>
          <a:bodyPr lIns="45719" rIns="45719"/>
          <a:lstStyle/>
          <a:p>
            <a:endParaRPr/>
          </a:p>
        </p:txBody>
      </p:sp>
      <p:sp>
        <p:nvSpPr>
          <p:cNvPr id="433" name="object 12"/>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object 2"/>
          <p:cNvSpPr txBox="1">
            <a:spLocks noGrp="1"/>
          </p:cNvSpPr>
          <p:nvPr>
            <p:ph type="title"/>
          </p:nvPr>
        </p:nvSpPr>
        <p:spPr>
          <a:xfrm>
            <a:off x="177495" y="104011"/>
            <a:ext cx="4572001" cy="839471"/>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Mutex</a:t>
            </a:r>
          </a:p>
        </p:txBody>
      </p:sp>
      <p:sp>
        <p:nvSpPr>
          <p:cNvPr id="436" name="object 3"/>
          <p:cNvSpPr txBox="1"/>
          <p:nvPr/>
        </p:nvSpPr>
        <p:spPr>
          <a:xfrm>
            <a:off x="268934" y="1140839"/>
            <a:ext cx="6729732" cy="3193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1200" spc="35">
                <a:solidFill>
                  <a:srgbClr val="20252C"/>
                </a:solidFill>
                <a:latin typeface="Wingdings"/>
                <a:ea typeface="Wingdings"/>
                <a:cs typeface="Wingdings"/>
                <a:sym typeface="Wingdings"/>
              </a:defRPr>
            </a:pPr>
            <a:r>
              <a:t>➔</a:t>
            </a:r>
            <a:r>
              <a:rPr>
                <a:latin typeface="Times New Roman"/>
                <a:ea typeface="Times New Roman"/>
                <a:cs typeface="Times New Roman"/>
                <a:sym typeface="Times New Roman"/>
              </a:rPr>
              <a:t> </a:t>
            </a:r>
            <a:r>
              <a:rPr sz="1600" spc="0">
                <a:solidFill>
                  <a:srgbClr val="000000"/>
                </a:solidFill>
                <a:latin typeface="Arial"/>
                <a:ea typeface="Arial"/>
                <a:cs typeface="Arial"/>
                <a:sym typeface="Arial"/>
              </a:rPr>
              <a:t>Mutex- </a:t>
            </a:r>
            <a:r>
              <a:rPr sz="1600" spc="-5">
                <a:solidFill>
                  <a:srgbClr val="000000"/>
                </a:solidFill>
                <a:latin typeface="Arial"/>
                <a:ea typeface="Arial"/>
                <a:cs typeface="Arial"/>
                <a:sym typeface="Arial"/>
              </a:rPr>
              <a:t>Kernel Synchronization</a:t>
            </a:r>
            <a:r>
              <a:rPr sz="1600" spc="-190">
                <a:solidFill>
                  <a:srgbClr val="000000"/>
                </a:solidFill>
                <a:latin typeface="Arial"/>
                <a:ea typeface="Arial"/>
                <a:cs typeface="Arial"/>
                <a:sym typeface="Arial"/>
              </a:rPr>
              <a:t> </a:t>
            </a:r>
            <a:r>
              <a:rPr sz="1600" spc="-5">
                <a:solidFill>
                  <a:srgbClr val="000000"/>
                </a:solidFill>
                <a:latin typeface="Arial"/>
                <a:ea typeface="Arial"/>
                <a:cs typeface="Arial"/>
                <a:sym typeface="Arial"/>
              </a:rPr>
              <a:t>object</a:t>
            </a:r>
            <a:endParaRPr sz="1600" spc="46">
              <a:latin typeface="Arial"/>
              <a:ea typeface="Arial"/>
              <a:cs typeface="Arial"/>
              <a:sym typeface="Arial"/>
            </a:endParaRPr>
          </a:p>
          <a:p>
            <a:pPr marL="756284" indent="-287020">
              <a:buClr>
                <a:srgbClr val="20252C"/>
              </a:buClr>
              <a:buSzPct val="78125"/>
              <a:buChar char="❑"/>
              <a:tabLst>
                <a:tab pos="749300" algn="l"/>
                <a:tab pos="749300" algn="l"/>
              </a:tabLst>
              <a:defRPr sz="1600" spc="-5">
                <a:latin typeface="Arial"/>
                <a:ea typeface="Arial"/>
                <a:cs typeface="Arial"/>
                <a:sym typeface="Arial"/>
              </a:defRPr>
            </a:pPr>
            <a:r>
              <a:t>Can be used to </a:t>
            </a:r>
            <a:r>
              <a:rPr spc="0"/>
              <a:t>lock </a:t>
            </a:r>
            <a:r>
              <a:t>access to shared </a:t>
            </a:r>
            <a:r>
              <a:rPr spc="0"/>
              <a:t>memory (mutual</a:t>
            </a:r>
            <a:r>
              <a:rPr spc="5"/>
              <a:t> </a:t>
            </a:r>
            <a:r>
              <a:rPr spc="-10"/>
              <a:t>exclusion)</a:t>
            </a:r>
          </a:p>
          <a:p>
            <a:pPr>
              <a:buClr>
                <a:srgbClr val="20252C"/>
              </a:buClr>
              <a:buSzPct val="100000"/>
              <a:buChar char="❑"/>
              <a:defRPr sz="1600">
                <a:latin typeface="Arial"/>
                <a:ea typeface="Arial"/>
                <a:cs typeface="Arial"/>
                <a:sym typeface="Arial"/>
              </a:defRPr>
            </a:pPr>
            <a:endParaRPr spc="-10"/>
          </a:p>
          <a:p>
            <a:pPr indent="12700">
              <a:defRPr sz="1200" spc="35">
                <a:solidFill>
                  <a:srgbClr val="20252C"/>
                </a:solidFill>
                <a:latin typeface="Wingdings"/>
                <a:ea typeface="Wingdings"/>
                <a:cs typeface="Wingdings"/>
                <a:sym typeface="Wingdings"/>
              </a:defRPr>
            </a:pPr>
            <a:r>
              <a:t>➔</a:t>
            </a:r>
            <a:r>
              <a:rPr>
                <a:latin typeface="Times New Roman"/>
                <a:ea typeface="Times New Roman"/>
                <a:cs typeface="Times New Roman"/>
                <a:sym typeface="Times New Roman"/>
              </a:rPr>
              <a:t> </a:t>
            </a:r>
            <a:r>
              <a:rPr sz="1600" spc="-40">
                <a:solidFill>
                  <a:srgbClr val="000000"/>
                </a:solidFill>
                <a:latin typeface="Arial"/>
                <a:ea typeface="Arial"/>
                <a:cs typeface="Arial"/>
                <a:sym typeface="Arial"/>
              </a:rPr>
              <a:t>Two</a:t>
            </a:r>
            <a:r>
              <a:rPr sz="1600" spc="-155">
                <a:solidFill>
                  <a:srgbClr val="000000"/>
                </a:solidFill>
                <a:latin typeface="Arial"/>
                <a:ea typeface="Arial"/>
                <a:cs typeface="Arial"/>
                <a:sym typeface="Arial"/>
              </a:rPr>
              <a:t> </a:t>
            </a:r>
            <a:r>
              <a:rPr sz="1600" spc="-5">
                <a:solidFill>
                  <a:srgbClr val="000000"/>
                </a:solidFill>
                <a:latin typeface="Arial"/>
                <a:ea typeface="Arial"/>
                <a:cs typeface="Arial"/>
                <a:sym typeface="Arial"/>
              </a:rPr>
              <a:t>operations:</a:t>
            </a:r>
            <a:endParaRPr sz="1600" spc="46">
              <a:latin typeface="Arial"/>
              <a:ea typeface="Arial"/>
              <a:cs typeface="Arial"/>
              <a:sym typeface="Arial"/>
            </a:endParaRPr>
          </a:p>
          <a:p>
            <a:pPr marL="756284" marR="133350" indent="-287020">
              <a:buClr>
                <a:srgbClr val="20252C"/>
              </a:buClr>
              <a:buSzPct val="78125"/>
              <a:buChar char="❑"/>
              <a:tabLst>
                <a:tab pos="749300" algn="l"/>
                <a:tab pos="749300" algn="l"/>
              </a:tabLst>
              <a:defRPr sz="1600" spc="-5">
                <a:latin typeface="Arial"/>
                <a:ea typeface="Arial"/>
                <a:cs typeface="Arial"/>
                <a:sym typeface="Arial"/>
              </a:defRPr>
            </a:pPr>
            <a:r>
              <a:t>Locked - This operation attempts to take </a:t>
            </a:r>
            <a:r>
              <a:rPr spc="-10"/>
              <a:t>ownership </a:t>
            </a:r>
            <a:r>
              <a:rPr spc="0"/>
              <a:t>of </a:t>
            </a:r>
            <a:r>
              <a:t>a </a:t>
            </a:r>
            <a:r>
              <a:rPr spc="0"/>
              <a:t>mutex, </a:t>
            </a:r>
            <a:r>
              <a:t>if  the </a:t>
            </a:r>
            <a:r>
              <a:rPr spc="0"/>
              <a:t>mutex </a:t>
            </a:r>
            <a:r>
              <a:t>is already </a:t>
            </a:r>
            <a:r>
              <a:rPr spc="-10"/>
              <a:t>owned </a:t>
            </a:r>
            <a:r>
              <a:t>by </a:t>
            </a:r>
            <a:r>
              <a:rPr spc="0"/>
              <a:t>another </a:t>
            </a:r>
            <a:r>
              <a:t>thread then the invoking  thread is queued</a:t>
            </a:r>
          </a:p>
          <a:p>
            <a:pPr>
              <a:buClr>
                <a:srgbClr val="20252C"/>
              </a:buClr>
              <a:buSzPct val="100000"/>
              <a:buChar char="❑"/>
              <a:defRPr sz="1600">
                <a:latin typeface="Arial"/>
                <a:ea typeface="Arial"/>
                <a:cs typeface="Arial"/>
                <a:sym typeface="Arial"/>
              </a:defRPr>
            </a:pPr>
            <a:endParaRPr/>
          </a:p>
          <a:p>
            <a:pPr marL="756284" marR="29209" indent="-287020">
              <a:buClr>
                <a:srgbClr val="20252C"/>
              </a:buClr>
              <a:buSzPct val="78125"/>
              <a:buChar char="❑"/>
              <a:tabLst>
                <a:tab pos="749300" algn="l"/>
                <a:tab pos="749300" algn="l"/>
              </a:tabLst>
              <a:defRPr sz="1600" spc="-5">
                <a:latin typeface="Arial"/>
                <a:ea typeface="Arial"/>
                <a:cs typeface="Arial"/>
                <a:sym typeface="Arial"/>
              </a:defRPr>
            </a:pPr>
            <a:r>
              <a:t>Unlocked - This operation relinquishes </a:t>
            </a:r>
            <a:r>
              <a:rPr spc="-10"/>
              <a:t>ownership </a:t>
            </a:r>
            <a:r>
              <a:rPr spc="0"/>
              <a:t>of </a:t>
            </a:r>
            <a:r>
              <a:t>a </a:t>
            </a:r>
            <a:r>
              <a:rPr spc="0"/>
              <a:t>mutex. </a:t>
            </a:r>
            <a:r>
              <a:rPr spc="-10"/>
              <a:t>If  </a:t>
            </a:r>
            <a:r>
              <a:t>there are queued threads then a thread is removed from the  queue and resumed, ownership is implicitly assigned to the</a:t>
            </a:r>
            <a:r>
              <a:rPr spc="15"/>
              <a:t> </a:t>
            </a:r>
            <a:r>
              <a:t>thread</a:t>
            </a:r>
          </a:p>
          <a:p>
            <a:pPr>
              <a:defRPr sz="1600">
                <a:latin typeface="Arial"/>
                <a:ea typeface="Arial"/>
                <a:cs typeface="Arial"/>
                <a:sym typeface="Arial"/>
              </a:defRPr>
            </a:pPr>
            <a:endParaRPr/>
          </a:p>
          <a:p>
            <a:pPr marL="287020" marR="5080" indent="-274955">
              <a:defRPr sz="1200" spc="35">
                <a:solidFill>
                  <a:srgbClr val="20252C"/>
                </a:solidFill>
                <a:latin typeface="Wingdings"/>
                <a:ea typeface="Wingdings"/>
                <a:cs typeface="Wingdings"/>
                <a:sym typeface="Wingdings"/>
              </a:defRPr>
            </a:pPr>
            <a:r>
              <a:t>➔</a:t>
            </a:r>
            <a:r>
              <a:rPr>
                <a:latin typeface="Times New Roman"/>
                <a:ea typeface="Times New Roman"/>
                <a:cs typeface="Times New Roman"/>
                <a:sym typeface="Times New Roman"/>
              </a:rPr>
              <a:t> </a:t>
            </a:r>
            <a:r>
              <a:rPr sz="1600" spc="-5">
                <a:solidFill>
                  <a:srgbClr val="000000"/>
                </a:solidFill>
                <a:latin typeface="Arial"/>
                <a:ea typeface="Arial"/>
                <a:cs typeface="Arial"/>
                <a:sym typeface="Arial"/>
              </a:rPr>
              <a:t>Mutexes have </a:t>
            </a:r>
            <a:r>
              <a:rPr sz="1600" spc="-10">
                <a:solidFill>
                  <a:srgbClr val="000000"/>
                </a:solidFill>
                <a:latin typeface="Arial"/>
                <a:ea typeface="Arial"/>
                <a:cs typeface="Arial"/>
                <a:sym typeface="Arial"/>
              </a:rPr>
              <a:t>owners. </a:t>
            </a:r>
            <a:r>
              <a:rPr sz="1600" spc="-5">
                <a:solidFill>
                  <a:srgbClr val="000000"/>
                </a:solidFill>
                <a:latin typeface="Arial"/>
                <a:ea typeface="Arial"/>
                <a:cs typeface="Arial"/>
                <a:sym typeface="Arial"/>
              </a:rPr>
              <a:t>A </a:t>
            </a:r>
            <a:r>
              <a:rPr sz="1600" spc="0">
                <a:solidFill>
                  <a:srgbClr val="000000"/>
                </a:solidFill>
                <a:latin typeface="Arial"/>
                <a:ea typeface="Arial"/>
                <a:cs typeface="Arial"/>
                <a:sym typeface="Arial"/>
              </a:rPr>
              <a:t>mutex can </a:t>
            </a:r>
            <a:r>
              <a:rPr sz="1600" spc="-5">
                <a:solidFill>
                  <a:srgbClr val="000000"/>
                </a:solidFill>
                <a:latin typeface="Arial"/>
                <a:ea typeface="Arial"/>
                <a:cs typeface="Arial"/>
                <a:sym typeface="Arial"/>
              </a:rPr>
              <a:t>be unlocked only by the thread </a:t>
            </a:r>
            <a:r>
              <a:rPr sz="1600" spc="0">
                <a:solidFill>
                  <a:srgbClr val="000000"/>
                </a:solidFill>
                <a:latin typeface="Arial"/>
                <a:ea typeface="Arial"/>
                <a:cs typeface="Arial"/>
                <a:sym typeface="Arial"/>
              </a:rPr>
              <a:t>that  </a:t>
            </a:r>
            <a:r>
              <a:rPr sz="1600" spc="-5">
                <a:solidFill>
                  <a:srgbClr val="000000"/>
                </a:solidFill>
                <a:latin typeface="Arial"/>
                <a:ea typeface="Arial"/>
                <a:cs typeface="Arial"/>
                <a:sym typeface="Arial"/>
              </a:rPr>
              <a:t>locked</a:t>
            </a:r>
            <a:r>
              <a:rPr sz="1600" spc="-20">
                <a:solidFill>
                  <a:srgbClr val="000000"/>
                </a:solidFill>
                <a:latin typeface="Arial"/>
                <a:ea typeface="Arial"/>
                <a:cs typeface="Arial"/>
                <a:sym typeface="Arial"/>
              </a:rPr>
              <a:t> </a:t>
            </a:r>
            <a:r>
              <a:rPr sz="1600" spc="-5">
                <a:solidFill>
                  <a:srgbClr val="000000"/>
                </a:solidFill>
                <a:latin typeface="Arial"/>
                <a:ea typeface="Arial"/>
                <a:cs typeface="Arial"/>
                <a:sym typeface="Arial"/>
              </a:rPr>
              <a:t>it</a:t>
            </a:r>
          </a:p>
        </p:txBody>
      </p:sp>
      <p:sp>
        <p:nvSpPr>
          <p:cNvPr id="437" name="object 4"/>
          <p:cNvSpPr/>
          <p:nvPr/>
        </p:nvSpPr>
        <p:spPr>
          <a:xfrm>
            <a:off x="7316723" y="1748027"/>
            <a:ext cx="3010934" cy="1982985"/>
          </a:xfrm>
          <a:prstGeom prst="rect">
            <a:avLst/>
          </a:prstGeom>
          <a:blipFill>
            <a:blip r:embed="rId2"/>
            <a:stretch>
              <a:fillRect/>
            </a:stretch>
          </a:blipFill>
          <a:ln w="12700">
            <a:miter lim="400000"/>
          </a:ln>
        </p:spPr>
        <p:txBody>
          <a:bodyPr lIns="45719" rIns="45719"/>
          <a:lstStyle/>
          <a:p>
            <a:endParaRPr/>
          </a:p>
        </p:txBody>
      </p:sp>
      <p:sp>
        <p:nvSpPr>
          <p:cNvPr id="438" name="object 5"/>
          <p:cNvSpPr txBox="1"/>
          <p:nvPr/>
        </p:nvSpPr>
        <p:spPr>
          <a:xfrm>
            <a:off x="9976231" y="5368588"/>
            <a:ext cx="59309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800">
                <a:latin typeface="Arial"/>
                <a:ea typeface="Arial"/>
                <a:cs typeface="Arial"/>
                <a:sym typeface="Arial"/>
              </a:defRPr>
            </a:pPr>
            <a:r>
              <a:t>Source:</a:t>
            </a:r>
            <a:r>
              <a:rPr spc="-55"/>
              <a:t> </a:t>
            </a:r>
            <a:r>
              <a:rPr u="sng" spc="-5">
                <a:solidFill>
                  <a:srgbClr val="0000FF"/>
                </a:solidFill>
                <a:uFill>
                  <a:solidFill>
                    <a:srgbClr val="0000FF"/>
                  </a:solidFill>
                </a:uFill>
                <a:hlinkClick r:id="rId3"/>
              </a:rPr>
              <a:t>Link</a:t>
            </a:r>
          </a:p>
        </p:txBody>
      </p:sp>
      <p:sp>
        <p:nvSpPr>
          <p:cNvPr id="439" name="object 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object 2"/>
          <p:cNvSpPr/>
          <p:nvPr/>
        </p:nvSpPr>
        <p:spPr>
          <a:xfrm>
            <a:off x="7168055" y="1085088"/>
            <a:ext cx="3656918" cy="1763216"/>
          </a:xfrm>
          <a:prstGeom prst="rect">
            <a:avLst/>
          </a:prstGeom>
          <a:blipFill>
            <a:blip r:embed="rId2"/>
            <a:stretch>
              <a:fillRect/>
            </a:stretch>
          </a:blipFill>
          <a:ln w="12700">
            <a:miter lim="400000"/>
          </a:ln>
        </p:spPr>
        <p:txBody>
          <a:bodyPr lIns="45719" rIns="45719"/>
          <a:lstStyle/>
          <a:p>
            <a:endParaRPr/>
          </a:p>
        </p:txBody>
      </p:sp>
      <p:sp>
        <p:nvSpPr>
          <p:cNvPr id="442" name="object 3"/>
          <p:cNvSpPr txBox="1">
            <a:spLocks noGrp="1"/>
          </p:cNvSpPr>
          <p:nvPr>
            <p:ph type="title"/>
          </p:nvPr>
        </p:nvSpPr>
        <p:spPr>
          <a:xfrm>
            <a:off x="140308" y="104011"/>
            <a:ext cx="6839586" cy="1153162"/>
          </a:xfrm>
          <a:prstGeom prst="rect">
            <a:avLst/>
          </a:prstGeom>
        </p:spPr>
        <p:txBody>
          <a:bodyPr/>
          <a:lstStyle/>
          <a:p>
            <a:pPr marR="2235835" indent="49530">
              <a:lnSpc>
                <a:spcPts val="3000"/>
              </a:lnSpc>
              <a:spcBef>
                <a:spcPts val="400"/>
              </a:spcBef>
              <a:defRPr spc="-100"/>
            </a:pPr>
            <a:r>
              <a:t>Concurrency and Parallelism  </a:t>
            </a:r>
            <a:r>
              <a:rPr>
                <a:solidFill>
                  <a:srgbClr val="A80062"/>
                </a:solidFill>
              </a:rPr>
              <a:t>Semaphore</a:t>
            </a:r>
          </a:p>
          <a:p>
            <a:pPr indent="12700">
              <a:spcBef>
                <a:spcPts val="600"/>
              </a:spcBef>
              <a:defRPr sz="1200">
                <a:solidFill>
                  <a:srgbClr val="20252C"/>
                </a:solidFill>
                <a:latin typeface="Wingdings"/>
                <a:ea typeface="Wingdings"/>
                <a:cs typeface="Wingdings"/>
                <a:sym typeface="Wingdings"/>
              </a:defRPr>
            </a:pPr>
            <a:r>
              <a:t>➔</a:t>
            </a:r>
            <a:r>
              <a:rPr>
                <a:latin typeface="Times New Roman"/>
                <a:ea typeface="Times New Roman"/>
                <a:cs typeface="Times New Roman"/>
                <a:sym typeface="Times New Roman"/>
              </a:rPr>
              <a:t> </a:t>
            </a:r>
            <a:r>
              <a:rPr sz="1500">
                <a:solidFill>
                  <a:srgbClr val="000000"/>
                </a:solidFill>
                <a:latin typeface="Arial"/>
                <a:ea typeface="Arial"/>
                <a:cs typeface="Arial"/>
                <a:sym typeface="Arial"/>
              </a:rPr>
              <a:t>A </a:t>
            </a:r>
            <a:r>
              <a:rPr sz="1500" spc="-100">
                <a:solidFill>
                  <a:srgbClr val="000000"/>
                </a:solidFill>
                <a:latin typeface="Arial"/>
                <a:ea typeface="Arial"/>
                <a:cs typeface="Arial"/>
                <a:sym typeface="Arial"/>
              </a:rPr>
              <a:t>counting semaphore can have an arbitrarily large number of resource</a:t>
            </a:r>
            <a:r>
              <a:rPr sz="1500" spc="200">
                <a:solidFill>
                  <a:srgbClr val="000000"/>
                </a:solidFill>
                <a:latin typeface="Arial"/>
                <a:ea typeface="Arial"/>
                <a:cs typeface="Arial"/>
                <a:sym typeface="Arial"/>
              </a:rPr>
              <a:t> </a:t>
            </a:r>
            <a:r>
              <a:rPr sz="1500" spc="-100">
                <a:solidFill>
                  <a:srgbClr val="000000"/>
                </a:solidFill>
                <a:latin typeface="Arial"/>
                <a:ea typeface="Arial"/>
                <a:cs typeface="Arial"/>
                <a:sym typeface="Arial"/>
              </a:rPr>
              <a:t>count</a:t>
            </a:r>
          </a:p>
        </p:txBody>
      </p:sp>
      <p:sp>
        <p:nvSpPr>
          <p:cNvPr id="443" name="object 5"/>
          <p:cNvSpPr txBox="1"/>
          <p:nvPr/>
        </p:nvSpPr>
        <p:spPr>
          <a:xfrm>
            <a:off x="9976231" y="5368588"/>
            <a:ext cx="59309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800">
                <a:latin typeface="Arial"/>
                <a:ea typeface="Arial"/>
                <a:cs typeface="Arial"/>
                <a:sym typeface="Arial"/>
              </a:defRPr>
            </a:pPr>
            <a:r>
              <a:t>Source:</a:t>
            </a:r>
            <a:r>
              <a:rPr spc="-55"/>
              <a:t> </a:t>
            </a:r>
            <a:r>
              <a:rPr u="sng" spc="-5">
                <a:solidFill>
                  <a:srgbClr val="0000FF"/>
                </a:solidFill>
                <a:uFill>
                  <a:solidFill>
                    <a:srgbClr val="0000FF"/>
                  </a:solidFill>
                </a:uFill>
                <a:hlinkClick r:id="rId3"/>
              </a:rPr>
              <a:t>Link</a:t>
            </a:r>
          </a:p>
        </p:txBody>
      </p:sp>
      <p:sp>
        <p:nvSpPr>
          <p:cNvPr id="444" name="object 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445" name="object 4"/>
          <p:cNvSpPr txBox="1"/>
          <p:nvPr/>
        </p:nvSpPr>
        <p:spPr>
          <a:xfrm>
            <a:off x="140308" y="1473071"/>
            <a:ext cx="7644132" cy="3271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a:solidFill>
                  <a:srgbClr val="20252C"/>
                </a:solidFill>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z="1500" spc="-35" dirty="0">
                <a:solidFill>
                  <a:srgbClr val="000000"/>
                </a:solidFill>
                <a:latin typeface="Arial"/>
                <a:ea typeface="Arial"/>
                <a:cs typeface="Arial"/>
                <a:sym typeface="Arial"/>
              </a:rPr>
              <a:t>Two </a:t>
            </a:r>
            <a:r>
              <a:rPr sz="1500" spc="-10" dirty="0">
                <a:solidFill>
                  <a:srgbClr val="000000"/>
                </a:solidFill>
                <a:latin typeface="Arial"/>
                <a:ea typeface="Arial"/>
                <a:cs typeface="Arial"/>
                <a:sym typeface="Arial"/>
              </a:rPr>
              <a:t>operations are defined for counting</a:t>
            </a:r>
            <a:r>
              <a:rPr sz="1500" spc="285" dirty="0">
                <a:solidFill>
                  <a:srgbClr val="000000"/>
                </a:solidFill>
                <a:latin typeface="Arial"/>
                <a:ea typeface="Arial"/>
                <a:cs typeface="Arial"/>
                <a:sym typeface="Arial"/>
              </a:rPr>
              <a:t> </a:t>
            </a:r>
            <a:r>
              <a:rPr sz="1500" spc="-5" dirty="0">
                <a:solidFill>
                  <a:srgbClr val="000000"/>
                </a:solidFill>
                <a:latin typeface="Arial"/>
                <a:ea typeface="Arial"/>
                <a:cs typeface="Arial"/>
                <a:sym typeface="Arial"/>
              </a:rPr>
              <a:t>semaphores:</a:t>
            </a:r>
            <a:endParaRPr sz="1500" dirty="0">
              <a:latin typeface="Arial"/>
              <a:ea typeface="Arial"/>
              <a:cs typeface="Arial"/>
              <a:sym typeface="Arial"/>
            </a:endParaRPr>
          </a:p>
          <a:p>
            <a:pPr marL="756284" indent="-287020">
              <a:buClr>
                <a:srgbClr val="20252C"/>
              </a:buClr>
              <a:buSzPct val="80000"/>
              <a:buChar char="❑"/>
              <a:tabLst>
                <a:tab pos="749300" algn="l"/>
                <a:tab pos="749300" algn="l"/>
                <a:tab pos="1282700" algn="l"/>
              </a:tabLst>
              <a:defRPr sz="1500" spc="-20">
                <a:latin typeface="Arial"/>
                <a:ea typeface="Arial"/>
                <a:cs typeface="Arial"/>
                <a:sym typeface="Arial"/>
              </a:defRPr>
            </a:pPr>
            <a:r>
              <a:rPr dirty="0"/>
              <a:t>Wait	</a:t>
            </a:r>
            <a:r>
              <a:rPr spc="0" dirty="0"/>
              <a:t>- </a:t>
            </a:r>
            <a:r>
              <a:rPr spc="-90" dirty="0"/>
              <a:t>To </a:t>
            </a:r>
            <a:r>
              <a:rPr spc="-10" dirty="0"/>
              <a:t>take </a:t>
            </a:r>
            <a:r>
              <a:rPr spc="0" dirty="0"/>
              <a:t>a</a:t>
            </a:r>
            <a:r>
              <a:rPr spc="65" dirty="0"/>
              <a:t> </a:t>
            </a:r>
            <a:r>
              <a:rPr spc="-5" dirty="0"/>
              <a:t>semaphore</a:t>
            </a:r>
          </a:p>
          <a:p>
            <a:pPr marL="756284" indent="-287020">
              <a:buClr>
                <a:srgbClr val="20252C"/>
              </a:buClr>
              <a:buSzPct val="80000"/>
              <a:buChar char="❑"/>
              <a:tabLst>
                <a:tab pos="749300" algn="l"/>
                <a:tab pos="749300" algn="l"/>
              </a:tabLst>
              <a:defRPr sz="1500" spc="-10">
                <a:latin typeface="Arial"/>
                <a:ea typeface="Arial"/>
                <a:cs typeface="Arial"/>
                <a:sym typeface="Arial"/>
              </a:defRPr>
            </a:pPr>
            <a:r>
              <a:rPr dirty="0"/>
              <a:t>Signal </a:t>
            </a:r>
            <a:r>
              <a:rPr spc="0" dirty="0"/>
              <a:t>- </a:t>
            </a:r>
            <a:r>
              <a:rPr spc="-90" dirty="0"/>
              <a:t>To </a:t>
            </a:r>
            <a:r>
              <a:rPr spc="-5" dirty="0"/>
              <a:t>Release </a:t>
            </a:r>
            <a:r>
              <a:rPr spc="0" dirty="0"/>
              <a:t>a</a:t>
            </a:r>
            <a:r>
              <a:rPr spc="120" dirty="0"/>
              <a:t> </a:t>
            </a:r>
            <a:r>
              <a:rPr spc="-5" dirty="0"/>
              <a:t>semaphore</a:t>
            </a:r>
          </a:p>
          <a:p>
            <a:pPr>
              <a:buClr>
                <a:srgbClr val="20252C"/>
              </a:buClr>
              <a:buSzPct val="100000"/>
              <a:buChar char="❑"/>
              <a:defRPr sz="1500">
                <a:latin typeface="Arial"/>
                <a:ea typeface="Arial"/>
                <a:cs typeface="Arial"/>
                <a:sym typeface="Arial"/>
              </a:defRPr>
            </a:pPr>
            <a:endParaRPr spc="-5" dirty="0"/>
          </a:p>
          <a:p>
            <a:pPr marL="287020" marR="447040" indent="-274955">
              <a:defRPr sz="1200">
                <a:solidFill>
                  <a:srgbClr val="20252C"/>
                </a:solidFill>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z="1500" spc="-5" dirty="0">
                <a:solidFill>
                  <a:srgbClr val="000000"/>
                </a:solidFill>
                <a:latin typeface="Arial"/>
                <a:ea typeface="Arial"/>
                <a:cs typeface="Arial"/>
                <a:sym typeface="Arial"/>
              </a:rPr>
              <a:t>The </a:t>
            </a:r>
            <a:r>
              <a:rPr sz="1500" spc="-10" dirty="0">
                <a:solidFill>
                  <a:srgbClr val="000000"/>
                </a:solidFill>
                <a:latin typeface="Arial"/>
                <a:ea typeface="Arial"/>
                <a:cs typeface="Arial"/>
                <a:sym typeface="Arial"/>
              </a:rPr>
              <a:t>internal state </a:t>
            </a:r>
            <a:r>
              <a:rPr sz="1500" spc="-5" dirty="0">
                <a:solidFill>
                  <a:srgbClr val="000000"/>
                </a:solidFill>
                <a:latin typeface="Arial"/>
                <a:ea typeface="Arial"/>
                <a:cs typeface="Arial"/>
                <a:sym typeface="Arial"/>
              </a:rPr>
              <a:t>is defined by </a:t>
            </a:r>
            <a:r>
              <a:rPr sz="1500" dirty="0">
                <a:solidFill>
                  <a:srgbClr val="000000"/>
                </a:solidFill>
                <a:latin typeface="Arial"/>
                <a:ea typeface="Arial"/>
                <a:cs typeface="Arial"/>
                <a:sym typeface="Arial"/>
              </a:rPr>
              <a:t>a </a:t>
            </a:r>
            <a:r>
              <a:rPr sz="1500" spc="-5" dirty="0">
                <a:solidFill>
                  <a:srgbClr val="000000"/>
                </a:solidFill>
                <a:latin typeface="Arial"/>
                <a:ea typeface="Arial"/>
                <a:cs typeface="Arial"/>
                <a:sym typeface="Arial"/>
              </a:rPr>
              <a:t>signed </a:t>
            </a:r>
            <a:r>
              <a:rPr sz="1500" spc="-10" dirty="0">
                <a:solidFill>
                  <a:srgbClr val="000000"/>
                </a:solidFill>
                <a:latin typeface="Arial"/>
                <a:ea typeface="Arial"/>
                <a:cs typeface="Arial"/>
                <a:sym typeface="Arial"/>
              </a:rPr>
              <a:t>integer variable, </a:t>
            </a:r>
            <a:r>
              <a:rPr sz="1500" spc="-5" dirty="0">
                <a:solidFill>
                  <a:srgbClr val="000000"/>
                </a:solidFill>
                <a:latin typeface="Arial"/>
                <a:ea typeface="Arial"/>
                <a:cs typeface="Arial"/>
                <a:sym typeface="Arial"/>
              </a:rPr>
              <a:t>the </a:t>
            </a:r>
            <a:r>
              <a:rPr sz="1500" spc="-20" dirty="0">
                <a:solidFill>
                  <a:srgbClr val="000000"/>
                </a:solidFill>
                <a:latin typeface="Arial"/>
                <a:ea typeface="Arial"/>
                <a:cs typeface="Arial"/>
                <a:sym typeface="Arial"/>
              </a:rPr>
              <a:t>counter. </a:t>
            </a:r>
            <a:r>
              <a:rPr sz="1500" spc="-5" dirty="0">
                <a:solidFill>
                  <a:srgbClr val="000000"/>
                </a:solidFill>
                <a:latin typeface="Arial"/>
                <a:ea typeface="Arial"/>
                <a:cs typeface="Arial"/>
                <a:sym typeface="Arial"/>
              </a:rPr>
              <a:t>The </a:t>
            </a:r>
            <a:r>
              <a:rPr sz="1500" spc="-10" dirty="0">
                <a:solidFill>
                  <a:srgbClr val="000000"/>
                </a:solidFill>
                <a:latin typeface="Arial"/>
                <a:ea typeface="Arial"/>
                <a:cs typeface="Arial"/>
                <a:sym typeface="Arial"/>
              </a:rPr>
              <a:t>counter  value </a:t>
            </a:r>
            <a:r>
              <a:rPr sz="1500" spc="-5" dirty="0">
                <a:solidFill>
                  <a:srgbClr val="000000"/>
                </a:solidFill>
                <a:latin typeface="Arial"/>
                <a:ea typeface="Arial"/>
                <a:cs typeface="Arial"/>
                <a:sym typeface="Arial"/>
              </a:rPr>
              <a:t>(N) has </a:t>
            </a:r>
            <a:r>
              <a:rPr sz="1500" dirty="0">
                <a:solidFill>
                  <a:srgbClr val="000000"/>
                </a:solidFill>
                <a:latin typeface="Arial"/>
                <a:ea typeface="Arial"/>
                <a:cs typeface="Arial"/>
                <a:sym typeface="Arial"/>
              </a:rPr>
              <a:t>a </a:t>
            </a:r>
            <a:r>
              <a:rPr sz="1500" spc="-10" dirty="0">
                <a:solidFill>
                  <a:srgbClr val="000000"/>
                </a:solidFill>
                <a:latin typeface="Arial"/>
                <a:ea typeface="Arial"/>
                <a:cs typeface="Arial"/>
                <a:sym typeface="Arial"/>
              </a:rPr>
              <a:t>precise</a:t>
            </a:r>
            <a:r>
              <a:rPr sz="1500" spc="85" dirty="0">
                <a:solidFill>
                  <a:srgbClr val="000000"/>
                </a:solidFill>
                <a:latin typeface="Arial"/>
                <a:ea typeface="Arial"/>
                <a:cs typeface="Arial"/>
                <a:sym typeface="Arial"/>
              </a:rPr>
              <a:t> </a:t>
            </a:r>
            <a:r>
              <a:rPr sz="1500" spc="-5" dirty="0">
                <a:solidFill>
                  <a:srgbClr val="000000"/>
                </a:solidFill>
                <a:latin typeface="Arial"/>
                <a:ea typeface="Arial"/>
                <a:cs typeface="Arial"/>
                <a:sym typeface="Arial"/>
              </a:rPr>
              <a:t>meaning:</a:t>
            </a:r>
            <a:endParaRPr sz="1500" dirty="0">
              <a:latin typeface="Arial"/>
              <a:ea typeface="Arial"/>
              <a:cs typeface="Arial"/>
              <a:sym typeface="Arial"/>
            </a:endParaRPr>
          </a:p>
          <a:p>
            <a:pPr marL="756284" indent="-287020">
              <a:lnSpc>
                <a:spcPts val="1800"/>
              </a:lnSpc>
              <a:buClr>
                <a:srgbClr val="20252C"/>
              </a:buClr>
              <a:buSzPct val="80000"/>
              <a:buChar char="❑"/>
              <a:tabLst>
                <a:tab pos="749300" algn="l"/>
                <a:tab pos="749300" algn="l"/>
              </a:tabLst>
              <a:defRPr sz="1500" b="1" spc="-10">
                <a:latin typeface="Arial"/>
                <a:ea typeface="Arial"/>
                <a:cs typeface="Arial"/>
                <a:sym typeface="Arial"/>
              </a:defRPr>
            </a:pPr>
            <a:r>
              <a:rPr dirty="0"/>
              <a:t>Negative</a:t>
            </a:r>
            <a:r>
              <a:rPr b="0" dirty="0"/>
              <a:t>, there are exactly </a:t>
            </a:r>
            <a:r>
              <a:rPr b="0" spc="-5" dirty="0"/>
              <a:t>-N </a:t>
            </a:r>
            <a:r>
              <a:rPr b="0" dirty="0"/>
              <a:t>threads queued </a:t>
            </a:r>
            <a:r>
              <a:rPr b="0" spc="-5" dirty="0"/>
              <a:t>on the</a:t>
            </a:r>
            <a:r>
              <a:rPr b="0" spc="220" dirty="0"/>
              <a:t> </a:t>
            </a:r>
            <a:r>
              <a:rPr b="0" spc="-5" dirty="0"/>
              <a:t>semaphore</a:t>
            </a:r>
          </a:p>
          <a:p>
            <a:pPr marL="756284" indent="-287020">
              <a:lnSpc>
                <a:spcPts val="1900"/>
              </a:lnSpc>
              <a:buClr>
                <a:srgbClr val="20252C"/>
              </a:buClr>
              <a:buSzPct val="80000"/>
              <a:buChar char="❑"/>
              <a:tabLst>
                <a:tab pos="749300" algn="l"/>
                <a:tab pos="749300" algn="l"/>
              </a:tabLst>
              <a:defRPr sz="1500" b="1" spc="-5">
                <a:latin typeface="Arial"/>
                <a:ea typeface="Arial"/>
                <a:cs typeface="Arial"/>
                <a:sym typeface="Arial"/>
              </a:defRPr>
            </a:pPr>
            <a:r>
              <a:rPr dirty="0"/>
              <a:t>Zero</a:t>
            </a:r>
            <a:r>
              <a:rPr b="0" dirty="0"/>
              <a:t>, </a:t>
            </a:r>
            <a:r>
              <a:rPr b="0" spc="0" dirty="0"/>
              <a:t>no </a:t>
            </a:r>
            <a:r>
              <a:rPr b="0" spc="-10" dirty="0"/>
              <a:t>waiting </a:t>
            </a:r>
            <a:r>
              <a:rPr b="0" dirty="0"/>
              <a:t>threads, </a:t>
            </a:r>
            <a:r>
              <a:rPr b="0" spc="0" dirty="0"/>
              <a:t>a </a:t>
            </a:r>
            <a:r>
              <a:rPr b="0" spc="-10" dirty="0"/>
              <a:t>wait operation would put </a:t>
            </a:r>
            <a:r>
              <a:rPr b="0" dirty="0"/>
              <a:t>in </a:t>
            </a:r>
            <a:r>
              <a:rPr b="0" spc="0" dirty="0"/>
              <a:t>que</a:t>
            </a:r>
            <a:r>
              <a:rPr sz="1600" b="0" spc="0" dirty="0"/>
              <a:t>u</a:t>
            </a:r>
            <a:r>
              <a:rPr b="0" spc="0" dirty="0"/>
              <a:t>e </a:t>
            </a:r>
            <a:r>
              <a:rPr b="0" dirty="0"/>
              <a:t>the </a:t>
            </a:r>
            <a:r>
              <a:rPr b="0" spc="-10" dirty="0"/>
              <a:t>invoking</a:t>
            </a:r>
            <a:r>
              <a:rPr b="0" spc="305" dirty="0"/>
              <a:t> </a:t>
            </a:r>
            <a:r>
              <a:rPr b="0" spc="-10" dirty="0"/>
              <a:t>thread</a:t>
            </a:r>
          </a:p>
          <a:p>
            <a:pPr marL="756284" indent="-287020">
              <a:buClr>
                <a:srgbClr val="20252C"/>
              </a:buClr>
              <a:buSzPct val="80000"/>
              <a:buChar char="❑"/>
              <a:tabLst>
                <a:tab pos="749300" algn="l"/>
                <a:tab pos="749300" algn="l"/>
              </a:tabLst>
              <a:defRPr sz="1500" b="1" spc="-10">
                <a:latin typeface="Arial"/>
                <a:ea typeface="Arial"/>
                <a:cs typeface="Arial"/>
                <a:sym typeface="Arial"/>
              </a:defRPr>
            </a:pPr>
            <a:r>
              <a:rPr dirty="0"/>
              <a:t>Positive</a:t>
            </a:r>
            <a:r>
              <a:rPr b="0" dirty="0"/>
              <a:t>, </a:t>
            </a:r>
            <a:r>
              <a:rPr b="0" spc="0" dirty="0"/>
              <a:t>no </a:t>
            </a:r>
            <a:r>
              <a:rPr b="0" dirty="0"/>
              <a:t>waiting </a:t>
            </a:r>
            <a:r>
              <a:rPr b="0" spc="-5" dirty="0"/>
              <a:t>threads, </a:t>
            </a:r>
            <a:r>
              <a:rPr b="0" spc="0" dirty="0"/>
              <a:t>a </a:t>
            </a:r>
            <a:r>
              <a:rPr b="0" dirty="0"/>
              <a:t>wait operation would </a:t>
            </a:r>
            <a:r>
              <a:rPr b="0" spc="-5" dirty="0"/>
              <a:t>not put the </a:t>
            </a:r>
            <a:r>
              <a:rPr b="0" dirty="0"/>
              <a:t>invoking</a:t>
            </a:r>
            <a:r>
              <a:rPr b="0" spc="320" dirty="0"/>
              <a:t> </a:t>
            </a:r>
            <a:r>
              <a:rPr b="0" dirty="0"/>
              <a:t>thread</a:t>
            </a:r>
          </a:p>
          <a:p>
            <a:pPr indent="756284">
              <a:defRPr sz="1500" spc="-5">
                <a:latin typeface="Arial"/>
                <a:ea typeface="Arial"/>
                <a:cs typeface="Arial"/>
                <a:sym typeface="Arial"/>
              </a:defRPr>
            </a:pPr>
            <a:r>
              <a:rPr dirty="0"/>
              <a:t>in queue</a:t>
            </a:r>
          </a:p>
          <a:p>
            <a:pPr>
              <a:defRPr sz="1500">
                <a:latin typeface="Arial"/>
                <a:ea typeface="Arial"/>
                <a:cs typeface="Arial"/>
                <a:sym typeface="Arial"/>
              </a:defRPr>
            </a:pPr>
            <a:endParaRPr dirty="0"/>
          </a:p>
          <a:p>
            <a:pPr indent="12700">
              <a:defRPr sz="1200">
                <a:solidFill>
                  <a:srgbClr val="20252C"/>
                </a:solidFill>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z="1500" spc="-10" dirty="0">
                <a:solidFill>
                  <a:srgbClr val="000000"/>
                </a:solidFill>
                <a:latin typeface="Arial"/>
                <a:ea typeface="Arial"/>
                <a:cs typeface="Arial"/>
                <a:sym typeface="Arial"/>
              </a:rPr>
              <a:t>Producer </a:t>
            </a:r>
            <a:r>
              <a:rPr sz="1500" dirty="0">
                <a:solidFill>
                  <a:srgbClr val="000000"/>
                </a:solidFill>
                <a:latin typeface="Arial"/>
                <a:ea typeface="Arial"/>
                <a:cs typeface="Arial"/>
                <a:sym typeface="Arial"/>
              </a:rPr>
              <a:t>– </a:t>
            </a:r>
            <a:r>
              <a:rPr sz="1500" spc="-5" dirty="0">
                <a:solidFill>
                  <a:srgbClr val="000000"/>
                </a:solidFill>
                <a:latin typeface="Arial"/>
                <a:ea typeface="Arial"/>
                <a:cs typeface="Arial"/>
                <a:sym typeface="Arial"/>
              </a:rPr>
              <a:t>Consumer use</a:t>
            </a:r>
            <a:r>
              <a:rPr sz="1500" spc="135" dirty="0">
                <a:solidFill>
                  <a:srgbClr val="000000"/>
                </a:solidFill>
                <a:latin typeface="Arial"/>
                <a:ea typeface="Arial"/>
                <a:cs typeface="Arial"/>
                <a:sym typeface="Arial"/>
              </a:rPr>
              <a:t> </a:t>
            </a:r>
            <a:r>
              <a:rPr sz="1500" spc="-5" dirty="0">
                <a:solidFill>
                  <a:srgbClr val="000000"/>
                </a:solidFill>
                <a:latin typeface="Arial"/>
                <a:ea typeface="Arial"/>
                <a:cs typeface="Arial"/>
                <a:sym typeface="Arial"/>
              </a:rPr>
              <a:t>case</a:t>
            </a:r>
            <a:endParaRPr sz="1500" dirty="0">
              <a:latin typeface="Arial"/>
              <a:ea typeface="Arial"/>
              <a:cs typeface="Arial"/>
              <a:sym typeface="Arial"/>
            </a:endParaRPr>
          </a:p>
          <a:p>
            <a:pPr>
              <a:defRPr sz="1500">
                <a:latin typeface="Arial"/>
                <a:ea typeface="Arial"/>
                <a:cs typeface="Arial"/>
                <a:sym typeface="Arial"/>
              </a:defRPr>
            </a:pPr>
            <a:endParaRPr sz="1500" dirty="0">
              <a:latin typeface="Arial"/>
              <a:ea typeface="Arial"/>
              <a:cs typeface="Arial"/>
              <a:sym typeface="Arial"/>
            </a:endParaRPr>
          </a:p>
          <a:p>
            <a:pPr indent="12700">
              <a:defRPr sz="1200">
                <a:solidFill>
                  <a:srgbClr val="20252C"/>
                </a:solidFill>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z="1500" spc="-90" dirty="0">
                <a:solidFill>
                  <a:srgbClr val="000000"/>
                </a:solidFill>
                <a:latin typeface="Arial"/>
                <a:ea typeface="Arial"/>
                <a:cs typeface="Arial"/>
                <a:sym typeface="Arial"/>
              </a:rPr>
              <a:t>To </a:t>
            </a:r>
            <a:r>
              <a:rPr sz="1500" spc="-10" dirty="0">
                <a:solidFill>
                  <a:srgbClr val="000000"/>
                </a:solidFill>
                <a:latin typeface="Arial"/>
                <a:ea typeface="Arial"/>
                <a:cs typeface="Arial"/>
                <a:sym typeface="Arial"/>
              </a:rPr>
              <a:t>prevent starvation, </a:t>
            </a:r>
            <a:r>
              <a:rPr sz="1500" dirty="0">
                <a:solidFill>
                  <a:srgbClr val="000000"/>
                </a:solidFill>
                <a:latin typeface="Arial"/>
                <a:ea typeface="Arial"/>
                <a:cs typeface="Arial"/>
                <a:sym typeface="Arial"/>
              </a:rPr>
              <a:t>a </a:t>
            </a:r>
            <a:r>
              <a:rPr sz="1500" spc="-5" dirty="0">
                <a:solidFill>
                  <a:srgbClr val="000000"/>
                </a:solidFill>
                <a:latin typeface="Arial"/>
                <a:ea typeface="Arial"/>
                <a:cs typeface="Arial"/>
                <a:sym typeface="Arial"/>
              </a:rPr>
              <a:t>FIFO-queue is employed to queue </a:t>
            </a:r>
            <a:r>
              <a:rPr sz="1500" spc="-10" dirty="0">
                <a:solidFill>
                  <a:srgbClr val="000000"/>
                </a:solidFill>
                <a:latin typeface="Arial"/>
                <a:ea typeface="Arial"/>
                <a:cs typeface="Arial"/>
                <a:sym typeface="Arial"/>
              </a:rPr>
              <a:t>all</a:t>
            </a:r>
            <a:r>
              <a:rPr sz="1500" spc="350" dirty="0">
                <a:solidFill>
                  <a:srgbClr val="000000"/>
                </a:solidFill>
                <a:latin typeface="Arial"/>
                <a:ea typeface="Arial"/>
                <a:cs typeface="Arial"/>
                <a:sym typeface="Arial"/>
              </a:rPr>
              <a:t> </a:t>
            </a:r>
            <a:r>
              <a:rPr sz="1500" spc="-10" dirty="0">
                <a:solidFill>
                  <a:srgbClr val="000000"/>
                </a:solidFill>
                <a:latin typeface="Arial"/>
                <a:ea typeface="Arial"/>
                <a:cs typeface="Arial"/>
                <a:sym typeface="Arial"/>
              </a:rPr>
              <a:t>requesters</a:t>
            </a:r>
            <a:endParaRPr sz="1500" dirty="0">
              <a:latin typeface="Arial"/>
              <a:ea typeface="Arial"/>
              <a:cs typeface="Arial"/>
              <a:sym typeface="Arial"/>
            </a:endParaRPr>
          </a:p>
          <a:p>
            <a:pPr marL="756284" indent="-287020">
              <a:buClr>
                <a:srgbClr val="20252C"/>
              </a:buClr>
              <a:buSzPct val="80000"/>
              <a:buChar char="❑"/>
              <a:tabLst>
                <a:tab pos="749300" algn="l"/>
                <a:tab pos="749300" algn="l"/>
              </a:tabLst>
              <a:defRPr sz="1500" spc="-5">
                <a:latin typeface="Arial"/>
                <a:ea typeface="Arial"/>
                <a:cs typeface="Arial"/>
                <a:sym typeface="Arial"/>
              </a:defRPr>
            </a:pPr>
            <a:r>
              <a:rPr dirty="0"/>
              <a:t>Upon </a:t>
            </a:r>
            <a:r>
              <a:rPr spc="-10" dirty="0"/>
              <a:t>queuing, </a:t>
            </a:r>
            <a:r>
              <a:rPr dirty="0"/>
              <a:t>requesting task is suspended and another ready task is</a:t>
            </a:r>
            <a:r>
              <a:rPr spc="190" dirty="0"/>
              <a:t> </a:t>
            </a:r>
            <a:r>
              <a:rPr dirty="0"/>
              <a:t>scheduled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sp>
        <p:nvSpPr>
          <p:cNvPr id="3" name="Text Placeholder 2">
            <a:extLst>
              <a:ext uri="{FF2B5EF4-FFF2-40B4-BE49-F238E27FC236}">
                <a16:creationId xmlns:a16="http://schemas.microsoft.com/office/drawing/2014/main" id="{FBA0791B-98EB-6C40-BADD-00776218DB22}"/>
              </a:ext>
            </a:extLst>
          </p:cNvPr>
          <p:cNvSpPr>
            <a:spLocks noGrp="1"/>
          </p:cNvSpPr>
          <p:nvPr>
            <p:ph type="body" sz="half" idx="1"/>
          </p:nvPr>
        </p:nvSpPr>
        <p:spPr>
          <a:xfrm>
            <a:off x="172807" y="788276"/>
            <a:ext cx="9953117" cy="2876155"/>
          </a:xfrm>
        </p:spPr>
        <p:txBody>
          <a:bodyPr>
            <a:normAutofit/>
          </a:bodyPr>
          <a:lstStyle/>
          <a:p>
            <a:pPr algn="just"/>
            <a:r>
              <a:rPr lang="en-US" sz="1800" dirty="0"/>
              <a:t>It is a formula which gives the theoretical speedup in latency of the execution of a task at a fixed workload that can be expected of a system whose resources are improved. In other words, </a:t>
            </a:r>
            <a:r>
              <a:rPr lang="en-US" sz="1800" dirty="0">
                <a:solidFill>
                  <a:srgbClr val="0070C0"/>
                </a:solidFill>
              </a:rPr>
              <a:t>it is a formula used to find the maximum improvement possible by just improving a particular part of a system. </a:t>
            </a:r>
            <a:r>
              <a:rPr lang="en-US" sz="1800" dirty="0">
                <a:solidFill>
                  <a:schemeClr val="tx1"/>
                </a:solidFill>
              </a:rPr>
              <a:t>It is often used in </a:t>
            </a:r>
            <a:r>
              <a:rPr lang="en-US" sz="1800" i="1" dirty="0">
                <a:solidFill>
                  <a:schemeClr val="tx1"/>
                </a:solidFill>
              </a:rPr>
              <a:t>parallel computing</a:t>
            </a:r>
            <a:r>
              <a:rPr lang="en-US" sz="1800" dirty="0">
                <a:solidFill>
                  <a:schemeClr val="tx1"/>
                </a:solidFill>
              </a:rPr>
              <a:t> to predict the theoretical speedup when using multiple processors</a:t>
            </a:r>
            <a:r>
              <a:rPr lang="en-US" sz="1800" dirty="0">
                <a:solidFill>
                  <a:srgbClr val="0070C0"/>
                </a:solidFill>
              </a:rPr>
              <a:t>.</a:t>
            </a:r>
            <a:endParaRPr lang="hi-IN" sz="1800" dirty="0">
              <a:solidFill>
                <a:srgbClr val="0070C0"/>
              </a:solidFill>
            </a:endParaRPr>
          </a:p>
        </p:txBody>
      </p:sp>
      <p:pic>
        <p:nvPicPr>
          <p:cNvPr id="4" name="Picture 3">
            <a:extLst>
              <a:ext uri="{FF2B5EF4-FFF2-40B4-BE49-F238E27FC236}">
                <a16:creationId xmlns:a16="http://schemas.microsoft.com/office/drawing/2014/main" id="{2A35A769-9298-6C37-C374-B316F4BCFDE7}"/>
              </a:ext>
            </a:extLst>
          </p:cNvPr>
          <p:cNvPicPr>
            <a:picLocks noChangeAspect="1"/>
          </p:cNvPicPr>
          <p:nvPr/>
        </p:nvPicPr>
        <p:blipFill>
          <a:blip r:embed="rId2"/>
          <a:stretch>
            <a:fillRect/>
          </a:stretch>
        </p:blipFill>
        <p:spPr>
          <a:xfrm>
            <a:off x="955732" y="2276504"/>
            <a:ext cx="8797867" cy="3508610"/>
          </a:xfrm>
          <a:prstGeom prst="rect">
            <a:avLst/>
          </a:prstGeom>
        </p:spPr>
      </p:pic>
    </p:spTree>
    <p:extLst>
      <p:ext uri="{BB962C8B-B14F-4D97-AF65-F5344CB8AC3E}">
        <p14:creationId xmlns:p14="http://schemas.microsoft.com/office/powerpoint/2010/main" val="150127850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object 2"/>
          <p:cNvGrpSpPr/>
          <p:nvPr/>
        </p:nvGrpSpPr>
        <p:grpSpPr>
          <a:xfrm>
            <a:off x="370330" y="4549140"/>
            <a:ext cx="4584199" cy="914426"/>
            <a:chOff x="0" y="0"/>
            <a:chExt cx="4584198" cy="914424"/>
          </a:xfrm>
        </p:grpSpPr>
        <p:sp>
          <p:nvSpPr>
            <p:cNvPr id="447" name="object 3"/>
            <p:cNvSpPr/>
            <p:nvPr/>
          </p:nvSpPr>
          <p:spPr>
            <a:xfrm>
              <a:off x="24377" y="16682"/>
              <a:ext cx="4559822" cy="842866"/>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448" name="object 4"/>
            <p:cNvSpPr/>
            <p:nvPr/>
          </p:nvSpPr>
          <p:spPr>
            <a:xfrm>
              <a:off x="0" y="0"/>
              <a:ext cx="4037077" cy="914425"/>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449" name="object 5"/>
            <p:cNvSpPr/>
            <p:nvPr/>
          </p:nvSpPr>
          <p:spPr>
            <a:xfrm>
              <a:off x="74675" y="47243"/>
              <a:ext cx="4463798" cy="739141"/>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grpSp>
      <p:sp>
        <p:nvSpPr>
          <p:cNvPr id="451" name="object 6"/>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Mutex Vs</a:t>
            </a:r>
            <a:r>
              <a:rPr spc="0">
                <a:solidFill>
                  <a:srgbClr val="A80062"/>
                </a:solidFill>
              </a:rPr>
              <a:t> </a:t>
            </a:r>
            <a:r>
              <a:rPr>
                <a:solidFill>
                  <a:srgbClr val="A80062"/>
                </a:solidFill>
              </a:rPr>
              <a:t>Semaphore</a:t>
            </a:r>
          </a:p>
        </p:txBody>
      </p:sp>
      <p:sp>
        <p:nvSpPr>
          <p:cNvPr id="452" name="object 7"/>
          <p:cNvSpPr/>
          <p:nvPr/>
        </p:nvSpPr>
        <p:spPr>
          <a:xfrm>
            <a:off x="971115" y="1626122"/>
            <a:ext cx="2898709" cy="2827762"/>
          </a:xfrm>
          <a:prstGeom prst="rect">
            <a:avLst/>
          </a:prstGeom>
          <a:blipFill>
            <a:blip r:embed="rId5"/>
            <a:stretch>
              <a:fillRect/>
            </a:stretch>
          </a:blipFill>
          <a:ln w="12700">
            <a:miter lim="400000"/>
          </a:ln>
        </p:spPr>
        <p:txBody>
          <a:bodyPr lIns="45719" rIns="45719"/>
          <a:lstStyle/>
          <a:p>
            <a:endParaRPr/>
          </a:p>
        </p:txBody>
      </p:sp>
      <p:sp>
        <p:nvSpPr>
          <p:cNvPr id="453" name="object 8"/>
          <p:cNvSpPr/>
          <p:nvPr/>
        </p:nvSpPr>
        <p:spPr>
          <a:xfrm>
            <a:off x="5487923" y="2171700"/>
            <a:ext cx="4387597" cy="1562100"/>
          </a:xfrm>
          <a:prstGeom prst="rect">
            <a:avLst/>
          </a:prstGeom>
          <a:blipFill>
            <a:blip r:embed="rId6"/>
            <a:stretch>
              <a:fillRect/>
            </a:stretch>
          </a:blipFill>
          <a:ln w="12700">
            <a:miter lim="400000"/>
          </a:ln>
        </p:spPr>
        <p:txBody>
          <a:bodyPr lIns="45719" rIns="45719"/>
          <a:lstStyle/>
          <a:p>
            <a:endParaRPr/>
          </a:p>
        </p:txBody>
      </p:sp>
      <p:sp>
        <p:nvSpPr>
          <p:cNvPr id="454" name="object 9"/>
          <p:cNvSpPr txBox="1"/>
          <p:nvPr/>
        </p:nvSpPr>
        <p:spPr>
          <a:xfrm>
            <a:off x="445008" y="4638294"/>
            <a:ext cx="4464051" cy="731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1439">
              <a:spcBef>
                <a:spcPts val="300"/>
              </a:spcBef>
              <a:defRPr sz="1100" spc="4">
                <a:latin typeface="Wingdings"/>
                <a:ea typeface="Wingdings"/>
                <a:cs typeface="Wingdings"/>
                <a:sym typeface="Wingdings"/>
              </a:defRPr>
            </a:pPr>
            <a:r>
              <a:t>☝</a:t>
            </a:r>
            <a:r>
              <a:rPr>
                <a:latin typeface="Times New Roman"/>
                <a:ea typeface="Times New Roman"/>
                <a:cs typeface="Times New Roman"/>
                <a:sym typeface="Times New Roman"/>
              </a:rPr>
              <a:t> </a:t>
            </a:r>
            <a:r>
              <a:rPr sz="1400" spc="0">
                <a:latin typeface="Arial"/>
                <a:ea typeface="Arial"/>
                <a:cs typeface="Arial"/>
                <a:sym typeface="Arial"/>
              </a:rPr>
              <a:t>Mutex </a:t>
            </a:r>
            <a:r>
              <a:rPr sz="1400" spc="-5">
                <a:latin typeface="Arial"/>
                <a:ea typeface="Arial"/>
                <a:cs typeface="Arial"/>
                <a:sym typeface="Arial"/>
              </a:rPr>
              <a:t>operations </a:t>
            </a:r>
            <a:r>
              <a:rPr sz="1400" spc="0">
                <a:latin typeface="Arial"/>
                <a:ea typeface="Arial"/>
                <a:cs typeface="Arial"/>
                <a:sym typeface="Arial"/>
              </a:rPr>
              <a:t>:Acquire </a:t>
            </a:r>
            <a:r>
              <a:rPr sz="1400" spc="-5">
                <a:latin typeface="Arial"/>
                <a:ea typeface="Arial"/>
                <a:cs typeface="Arial"/>
                <a:sym typeface="Arial"/>
              </a:rPr>
              <a:t>and</a:t>
            </a:r>
            <a:r>
              <a:rPr sz="1400" spc="-30">
                <a:latin typeface="Arial"/>
                <a:ea typeface="Arial"/>
                <a:cs typeface="Arial"/>
                <a:sym typeface="Arial"/>
              </a:rPr>
              <a:t> </a:t>
            </a:r>
            <a:r>
              <a:rPr sz="1400" spc="-5">
                <a:latin typeface="Arial"/>
                <a:ea typeface="Arial"/>
                <a:cs typeface="Arial"/>
                <a:sym typeface="Arial"/>
              </a:rPr>
              <a:t>Release</a:t>
            </a:r>
            <a:endParaRPr sz="1400" spc="6">
              <a:latin typeface="Arial"/>
              <a:ea typeface="Arial"/>
              <a:cs typeface="Arial"/>
              <a:sym typeface="Arial"/>
            </a:endParaRPr>
          </a:p>
          <a:p>
            <a:pPr indent="91439">
              <a:defRPr sz="1100" spc="4">
                <a:latin typeface="Wingdings"/>
                <a:ea typeface="Wingdings"/>
                <a:cs typeface="Wingdings"/>
                <a:sym typeface="Wingdings"/>
              </a:defRPr>
            </a:pPr>
            <a:r>
              <a:t>☝</a:t>
            </a:r>
            <a:r>
              <a:rPr spc="285">
                <a:latin typeface="Times New Roman"/>
                <a:ea typeface="Times New Roman"/>
                <a:cs typeface="Times New Roman"/>
                <a:sym typeface="Times New Roman"/>
              </a:rPr>
              <a:t> </a:t>
            </a:r>
            <a:r>
              <a:rPr sz="1400" spc="-5">
                <a:latin typeface="Arial"/>
                <a:ea typeface="Arial"/>
                <a:cs typeface="Arial"/>
                <a:sym typeface="Arial"/>
              </a:rPr>
              <a:t>Ownership: </a:t>
            </a:r>
            <a:r>
              <a:rPr sz="1400" spc="-45">
                <a:latin typeface="Arial"/>
                <a:ea typeface="Arial"/>
                <a:cs typeface="Arial"/>
                <a:sym typeface="Arial"/>
              </a:rPr>
              <a:t>Task </a:t>
            </a:r>
            <a:r>
              <a:rPr sz="1400" spc="-5">
                <a:latin typeface="Arial"/>
                <a:ea typeface="Arial"/>
                <a:cs typeface="Arial"/>
                <a:sym typeface="Arial"/>
              </a:rPr>
              <a:t>that acquires </a:t>
            </a:r>
            <a:r>
              <a:rPr sz="1400" spc="0">
                <a:latin typeface="Arial"/>
                <a:ea typeface="Arial"/>
                <a:cs typeface="Arial"/>
                <a:sym typeface="Arial"/>
              </a:rPr>
              <a:t>a </a:t>
            </a:r>
            <a:r>
              <a:rPr sz="1400" spc="-5">
                <a:latin typeface="Arial"/>
                <a:ea typeface="Arial"/>
                <a:cs typeface="Arial"/>
                <a:sym typeface="Arial"/>
              </a:rPr>
              <a:t>mutex</a:t>
            </a:r>
            <a:r>
              <a:rPr sz="1400" spc="-150">
                <a:latin typeface="Arial"/>
                <a:ea typeface="Arial"/>
                <a:cs typeface="Arial"/>
                <a:sym typeface="Arial"/>
              </a:rPr>
              <a:t> </a:t>
            </a:r>
            <a:r>
              <a:rPr sz="1400" spc="-5">
                <a:latin typeface="Arial"/>
                <a:ea typeface="Arial"/>
                <a:cs typeface="Arial"/>
                <a:sym typeface="Arial"/>
              </a:rPr>
              <a:t>must</a:t>
            </a:r>
            <a:endParaRPr sz="1400" spc="6">
              <a:latin typeface="Arial"/>
              <a:ea typeface="Arial"/>
              <a:cs typeface="Arial"/>
              <a:sym typeface="Arial"/>
            </a:endParaRPr>
          </a:p>
          <a:p>
            <a:pPr indent="91439">
              <a:defRPr sz="1400">
                <a:latin typeface="Arial"/>
                <a:ea typeface="Arial"/>
                <a:cs typeface="Arial"/>
                <a:sym typeface="Arial"/>
              </a:defRPr>
            </a:pPr>
            <a:r>
              <a:t>release </a:t>
            </a:r>
            <a:r>
              <a:rPr spc="5"/>
              <a:t>it </a:t>
            </a:r>
            <a:r>
              <a:rPr spc="-5"/>
              <a:t>as</a:t>
            </a:r>
            <a:r>
              <a:rPr spc="-100"/>
              <a:t> </a:t>
            </a:r>
            <a:r>
              <a:rPr spc="-5"/>
              <a:t>well</a:t>
            </a:r>
          </a:p>
        </p:txBody>
      </p:sp>
      <p:sp>
        <p:nvSpPr>
          <p:cNvPr id="455" name="object 13"/>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456" name="object 10"/>
          <p:cNvSpPr txBox="1"/>
          <p:nvPr/>
        </p:nvSpPr>
        <p:spPr>
          <a:xfrm>
            <a:off x="5772910" y="4236720"/>
            <a:ext cx="4464051" cy="941147"/>
          </a:xfrm>
          <a:prstGeom prst="rect">
            <a:avLst/>
          </a:prstGeom>
          <a:solidFill>
            <a:srgbClr val="D4CADF"/>
          </a:solidFill>
          <a:ln w="6096">
            <a:solidFill>
              <a:srgbClr val="A80062"/>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2075">
              <a:spcBef>
                <a:spcPts val="300"/>
              </a:spcBef>
              <a:defRPr sz="1100" spc="4">
                <a:latin typeface="Wingdings"/>
                <a:ea typeface="Wingdings"/>
                <a:cs typeface="Wingdings"/>
                <a:sym typeface="Wingdings"/>
              </a:defRPr>
            </a:pPr>
            <a:r>
              <a:t>☝</a:t>
            </a:r>
            <a:r>
              <a:rPr>
                <a:latin typeface="Times New Roman"/>
                <a:ea typeface="Times New Roman"/>
                <a:cs typeface="Times New Roman"/>
                <a:sym typeface="Times New Roman"/>
              </a:rPr>
              <a:t> </a:t>
            </a:r>
            <a:r>
              <a:rPr sz="1400" spc="-5">
                <a:latin typeface="Arial"/>
                <a:ea typeface="Arial"/>
                <a:cs typeface="Arial"/>
                <a:sym typeface="Arial"/>
              </a:rPr>
              <a:t>Semaphore operations </a:t>
            </a:r>
            <a:r>
              <a:rPr sz="1400" spc="0">
                <a:latin typeface="Arial"/>
                <a:ea typeface="Arial"/>
                <a:cs typeface="Arial"/>
                <a:sym typeface="Arial"/>
              </a:rPr>
              <a:t>: </a:t>
            </a:r>
            <a:r>
              <a:rPr sz="1400" spc="-5">
                <a:latin typeface="Arial"/>
                <a:ea typeface="Arial"/>
                <a:cs typeface="Arial"/>
                <a:sym typeface="Arial"/>
              </a:rPr>
              <a:t>Signal and</a:t>
            </a:r>
            <a:r>
              <a:rPr sz="1400" spc="-234">
                <a:latin typeface="Arial"/>
                <a:ea typeface="Arial"/>
                <a:cs typeface="Arial"/>
                <a:sym typeface="Arial"/>
              </a:rPr>
              <a:t> </a:t>
            </a:r>
            <a:r>
              <a:rPr sz="1400" spc="-5">
                <a:latin typeface="Arial"/>
                <a:ea typeface="Arial"/>
                <a:cs typeface="Arial"/>
                <a:sym typeface="Arial"/>
              </a:rPr>
              <a:t>Release</a:t>
            </a:r>
            <a:endParaRPr sz="1400" spc="6">
              <a:latin typeface="Arial"/>
              <a:ea typeface="Arial"/>
              <a:cs typeface="Arial"/>
              <a:sym typeface="Arial"/>
            </a:endParaRPr>
          </a:p>
          <a:p>
            <a:pPr>
              <a:defRPr sz="1400">
                <a:latin typeface="Arial"/>
                <a:ea typeface="Arial"/>
                <a:cs typeface="Arial"/>
                <a:sym typeface="Arial"/>
              </a:defRPr>
            </a:pPr>
            <a:endParaRPr sz="1400" spc="6">
              <a:latin typeface="Arial"/>
              <a:ea typeface="Arial"/>
              <a:cs typeface="Arial"/>
              <a:sym typeface="Arial"/>
            </a:endParaRPr>
          </a:p>
          <a:p>
            <a:pPr marR="681355" indent="92075">
              <a:defRPr sz="1100" spc="4">
                <a:latin typeface="Wingdings"/>
                <a:ea typeface="Wingdings"/>
                <a:cs typeface="Wingdings"/>
                <a:sym typeface="Wingdings"/>
              </a:defRPr>
            </a:pPr>
            <a:r>
              <a:t>☝</a:t>
            </a:r>
            <a:r>
              <a:rPr>
                <a:latin typeface="Times New Roman"/>
                <a:ea typeface="Times New Roman"/>
                <a:cs typeface="Times New Roman"/>
                <a:sym typeface="Times New Roman"/>
              </a:rPr>
              <a:t> </a:t>
            </a:r>
            <a:r>
              <a:rPr sz="1400" spc="0">
                <a:latin typeface="Arial"/>
                <a:ea typeface="Arial"/>
                <a:cs typeface="Arial"/>
                <a:sym typeface="Arial"/>
              </a:rPr>
              <a:t>No </a:t>
            </a:r>
            <a:r>
              <a:rPr sz="1400" spc="-5">
                <a:latin typeface="Arial"/>
                <a:ea typeface="Arial"/>
                <a:cs typeface="Arial"/>
                <a:sym typeface="Arial"/>
              </a:rPr>
              <a:t>ownership: </a:t>
            </a:r>
            <a:r>
              <a:rPr sz="1400" spc="0">
                <a:latin typeface="Arial"/>
                <a:ea typeface="Arial"/>
                <a:cs typeface="Arial"/>
                <a:sym typeface="Arial"/>
              </a:rPr>
              <a:t>Producers </a:t>
            </a:r>
            <a:r>
              <a:rPr sz="1400" spc="-5">
                <a:latin typeface="Arial"/>
                <a:ea typeface="Arial"/>
                <a:cs typeface="Arial"/>
                <a:sym typeface="Arial"/>
              </a:rPr>
              <a:t>and consumers are  normally </a:t>
            </a:r>
            <a:r>
              <a:rPr sz="1400" spc="-10">
                <a:latin typeface="Arial"/>
                <a:ea typeface="Arial"/>
                <a:cs typeface="Arial"/>
                <a:sym typeface="Arial"/>
              </a:rPr>
              <a:t>different</a:t>
            </a:r>
            <a:r>
              <a:rPr sz="1400" spc="-70">
                <a:latin typeface="Arial"/>
                <a:ea typeface="Arial"/>
                <a:cs typeface="Arial"/>
                <a:sym typeface="Arial"/>
              </a:rPr>
              <a:t> </a:t>
            </a:r>
            <a:r>
              <a:rPr sz="1400" spc="-5">
                <a:latin typeface="Arial"/>
                <a:ea typeface="Arial"/>
                <a:cs typeface="Arial"/>
                <a:sym typeface="Arial"/>
              </a:rPr>
              <a:t>tasks</a:t>
            </a:r>
          </a:p>
        </p:txBody>
      </p:sp>
      <p:sp>
        <p:nvSpPr>
          <p:cNvPr id="457" name="object 11"/>
          <p:cNvSpPr txBox="1"/>
          <p:nvPr/>
        </p:nvSpPr>
        <p:spPr>
          <a:xfrm>
            <a:off x="380491" y="1182368"/>
            <a:ext cx="4382135" cy="197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400" b="1" spc="-5">
                <a:latin typeface="Arial"/>
                <a:ea typeface="Arial"/>
                <a:cs typeface="Arial"/>
                <a:sym typeface="Arial"/>
              </a:defRPr>
            </a:pPr>
            <a:r>
              <a:t>Use case </a:t>
            </a:r>
            <a:r>
              <a:rPr spc="-10"/>
              <a:t>1: </a:t>
            </a:r>
            <a:r>
              <a:t>how </a:t>
            </a:r>
            <a:r>
              <a:rPr spc="0"/>
              <a:t>to serialize access to shared</a:t>
            </a:r>
            <a:r>
              <a:rPr spc="-175"/>
              <a:t> </a:t>
            </a:r>
            <a:r>
              <a:rPr spc="0"/>
              <a:t>data?</a:t>
            </a:r>
          </a:p>
        </p:txBody>
      </p:sp>
      <p:sp>
        <p:nvSpPr>
          <p:cNvPr id="458" name="object 12"/>
          <p:cNvSpPr txBox="1"/>
          <p:nvPr/>
        </p:nvSpPr>
        <p:spPr>
          <a:xfrm>
            <a:off x="5420358" y="1110106"/>
            <a:ext cx="5074287" cy="4005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400" b="1" spc="-5">
                <a:latin typeface="Arial"/>
                <a:ea typeface="Arial"/>
                <a:cs typeface="Arial"/>
                <a:sym typeface="Arial"/>
              </a:defRPr>
            </a:pPr>
            <a:r>
              <a:t>Use case 2: how does </a:t>
            </a:r>
            <a:r>
              <a:rPr spc="0"/>
              <a:t>the </a:t>
            </a:r>
            <a:r>
              <a:t>consumer know that </a:t>
            </a:r>
            <a:r>
              <a:rPr spc="0"/>
              <a:t>(new) data</a:t>
            </a:r>
            <a:r>
              <a:rPr spc="-180"/>
              <a:t> </a:t>
            </a:r>
            <a:r>
              <a:rPr spc="0"/>
              <a:t>is</a:t>
            </a:r>
          </a:p>
          <a:p>
            <a:pPr indent="12700">
              <a:defRPr sz="1400" b="1" spc="-5">
                <a:latin typeface="Arial"/>
                <a:ea typeface="Arial"/>
                <a:cs typeface="Arial"/>
                <a:sym typeface="Arial"/>
              </a:defRPr>
            </a:pPr>
            <a:r>
              <a:t>available?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object 2"/>
          <p:cNvSpPr txBox="1">
            <a:spLocks noGrp="1"/>
          </p:cNvSpPr>
          <p:nvPr>
            <p:ph type="title"/>
          </p:nvPr>
        </p:nvSpPr>
        <p:spPr>
          <a:xfrm>
            <a:off x="246684" y="190245"/>
            <a:ext cx="10386060" cy="840740"/>
          </a:xfrm>
          <a:prstGeom prst="rect">
            <a:avLst/>
          </a:prstGeom>
        </p:spPr>
        <p:txBody>
          <a:bodyPr/>
          <a:lstStyle/>
          <a:p>
            <a:pPr indent="12700">
              <a:lnSpc>
                <a:spcPts val="3200"/>
              </a:lnSpc>
              <a:defRPr spc="-100"/>
            </a:pPr>
            <a:r>
              <a:t>Concurrency</a:t>
            </a:r>
          </a:p>
          <a:p>
            <a:pPr indent="12700">
              <a:lnSpc>
                <a:spcPts val="3200"/>
              </a:lnSpc>
              <a:defRPr spc="-100">
                <a:solidFill>
                  <a:srgbClr val="A80062"/>
                </a:solidFill>
              </a:defRPr>
            </a:pPr>
            <a:r>
              <a:t>Why interrupt disable is not sufficient for Multi-/Manycore</a:t>
            </a:r>
            <a:r>
              <a:rPr spc="300"/>
              <a:t> </a:t>
            </a:r>
            <a:r>
              <a:t>system?</a:t>
            </a:r>
          </a:p>
        </p:txBody>
      </p:sp>
      <p:sp>
        <p:nvSpPr>
          <p:cNvPr id="461" name="object 5"/>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462" name="object 3"/>
          <p:cNvSpPr txBox="1"/>
          <p:nvPr/>
        </p:nvSpPr>
        <p:spPr>
          <a:xfrm>
            <a:off x="245160" y="1148410"/>
            <a:ext cx="10408285" cy="881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pc="335">
                <a:latin typeface="Arial"/>
                <a:ea typeface="Arial"/>
                <a:cs typeface="Arial"/>
                <a:sym typeface="Arial"/>
              </a:defRPr>
            </a:pPr>
            <a:r>
              <a:rPr dirty="0"/>
              <a:t></a:t>
            </a:r>
            <a:r>
              <a:rPr spc="-65" dirty="0"/>
              <a:t> </a:t>
            </a:r>
            <a:r>
              <a:rPr spc="-5" dirty="0"/>
              <a:t>Disabling </a:t>
            </a:r>
            <a:r>
              <a:rPr spc="-10" dirty="0"/>
              <a:t>core </a:t>
            </a:r>
            <a:r>
              <a:rPr spc="-5" dirty="0"/>
              <a:t>local interrupts prevents </a:t>
            </a:r>
            <a:r>
              <a:rPr spc="0" dirty="0"/>
              <a:t>pre-emption in </a:t>
            </a:r>
            <a:r>
              <a:rPr spc="-10" dirty="0"/>
              <a:t>that core. </a:t>
            </a:r>
            <a:r>
              <a:rPr spc="-5" dirty="0"/>
              <a:t>Shared data could </a:t>
            </a:r>
            <a:r>
              <a:rPr spc="0" dirty="0"/>
              <a:t>still be </a:t>
            </a:r>
            <a:r>
              <a:rPr spc="-34" dirty="0"/>
              <a:t>accessed</a:t>
            </a:r>
          </a:p>
          <a:p>
            <a:pPr indent="264159">
              <a:spcBef>
                <a:spcPts val="100"/>
              </a:spcBef>
              <a:defRPr spc="-5">
                <a:latin typeface="Arial"/>
                <a:ea typeface="Arial"/>
                <a:cs typeface="Arial"/>
                <a:sym typeface="Arial"/>
              </a:defRPr>
            </a:pPr>
            <a:r>
              <a:rPr dirty="0"/>
              <a:t>from </a:t>
            </a:r>
            <a:r>
              <a:rPr spc="-10" dirty="0"/>
              <a:t>other</a:t>
            </a:r>
            <a:r>
              <a:rPr spc="25" dirty="0"/>
              <a:t> </a:t>
            </a:r>
            <a:r>
              <a:rPr spc="-10" dirty="0"/>
              <a:t>cores</a:t>
            </a:r>
          </a:p>
          <a:p>
            <a:pPr indent="12700">
              <a:spcBef>
                <a:spcPts val="600"/>
              </a:spcBef>
              <a:defRPr spc="335">
                <a:latin typeface="Arial"/>
                <a:ea typeface="Arial"/>
                <a:cs typeface="Arial"/>
                <a:sym typeface="Arial"/>
              </a:defRPr>
            </a:pPr>
            <a:r>
              <a:rPr dirty="0"/>
              <a:t></a:t>
            </a:r>
            <a:r>
              <a:rPr spc="-139" dirty="0"/>
              <a:t> </a:t>
            </a:r>
            <a:r>
              <a:rPr spc="-5" dirty="0"/>
              <a:t>Mutex or Spinlock </a:t>
            </a:r>
            <a:r>
              <a:rPr spc="0" dirty="0"/>
              <a:t>is required </a:t>
            </a:r>
            <a:r>
              <a:rPr spc="-5" dirty="0"/>
              <a:t>to prevent simultaneous </a:t>
            </a:r>
            <a:r>
              <a:rPr spc="-10" dirty="0"/>
              <a:t>access </a:t>
            </a:r>
            <a:r>
              <a:rPr spc="-5" dirty="0"/>
              <a:t>from </a:t>
            </a:r>
            <a:r>
              <a:rPr spc="0" dirty="0"/>
              <a:t>multiple </a:t>
            </a:r>
            <a:r>
              <a:rPr spc="-5" dirty="0"/>
              <a:t>tasks</a:t>
            </a:r>
          </a:p>
        </p:txBody>
      </p:sp>
      <p:graphicFrame>
        <p:nvGraphicFramePr>
          <p:cNvPr id="463" name="object 4"/>
          <p:cNvGraphicFramePr/>
          <p:nvPr/>
        </p:nvGraphicFramePr>
        <p:xfrm>
          <a:off x="251547" y="2206625"/>
          <a:ext cx="10267315" cy="3112819"/>
        </p:xfrm>
        <a:graphic>
          <a:graphicData uri="http://schemas.openxmlformats.org/drawingml/2006/table">
            <a:tbl>
              <a:tblPr>
                <a:tableStyleId>{4C3C2611-4C71-4FC5-86AE-919BDF0F9419}</a:tableStyleId>
              </a:tblPr>
              <a:tblGrid>
                <a:gridCol w="1487805">
                  <a:extLst>
                    <a:ext uri="{9D8B030D-6E8A-4147-A177-3AD203B41FA5}">
                      <a16:colId xmlns:a16="http://schemas.microsoft.com/office/drawing/2014/main" val="20000"/>
                    </a:ext>
                  </a:extLst>
                </a:gridCol>
                <a:gridCol w="4347210">
                  <a:extLst>
                    <a:ext uri="{9D8B030D-6E8A-4147-A177-3AD203B41FA5}">
                      <a16:colId xmlns:a16="http://schemas.microsoft.com/office/drawing/2014/main" val="20001"/>
                    </a:ext>
                  </a:extLst>
                </a:gridCol>
                <a:gridCol w="4432300">
                  <a:extLst>
                    <a:ext uri="{9D8B030D-6E8A-4147-A177-3AD203B41FA5}">
                      <a16:colId xmlns:a16="http://schemas.microsoft.com/office/drawing/2014/main" val="20002"/>
                    </a:ext>
                  </a:extLst>
                </a:gridCol>
              </a:tblGrid>
              <a:tr h="370839">
                <a:tc>
                  <a:txBody>
                    <a:bodyPr/>
                    <a:lstStyle/>
                    <a:p>
                      <a:pPr indent="0">
                        <a:lnSpc>
                          <a:spcPct val="100000"/>
                        </a:lnSpc>
                        <a:spcBef>
                          <a:spcPts val="300"/>
                        </a:spcBef>
                        <a:defRPr sz="1800"/>
                      </a:pPr>
                      <a:r>
                        <a:rPr b="1" spc="-5">
                          <a:solidFill>
                            <a:srgbClr val="FFFFFF"/>
                          </a:solidFill>
                          <a:latin typeface="Arial"/>
                          <a:ea typeface="Arial"/>
                          <a:cs typeface="Arial"/>
                        </a:rPr>
                        <a:t>Criteria</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gn="ctr">
                        <a:lnSpc>
                          <a:spcPct val="100000"/>
                        </a:lnSpc>
                        <a:spcBef>
                          <a:spcPts val="300"/>
                        </a:spcBef>
                        <a:defRPr sz="1800"/>
                      </a:pPr>
                      <a:r>
                        <a:rPr b="1">
                          <a:solidFill>
                            <a:srgbClr val="FFFFFF"/>
                          </a:solidFill>
                          <a:latin typeface="Arial"/>
                          <a:ea typeface="Arial"/>
                          <a:cs typeface="Arial"/>
                        </a:rPr>
                        <a:t>Mutex</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gn="ctr">
                        <a:lnSpc>
                          <a:spcPct val="100000"/>
                        </a:lnSpc>
                        <a:spcBef>
                          <a:spcPts val="300"/>
                        </a:spcBef>
                        <a:defRPr sz="1800"/>
                      </a:pPr>
                      <a:r>
                        <a:rPr b="1" spc="-5">
                          <a:solidFill>
                            <a:srgbClr val="FFFFFF"/>
                          </a:solidFill>
                          <a:latin typeface="Arial"/>
                          <a:ea typeface="Arial"/>
                          <a:cs typeface="Arial"/>
                        </a:rPr>
                        <a:t>Spinlock</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831723">
                <a:tc>
                  <a:txBody>
                    <a:bodyPr/>
                    <a:lstStyle/>
                    <a:p>
                      <a:pPr indent="0">
                        <a:lnSpc>
                          <a:spcPct val="100000"/>
                        </a:lnSpc>
                        <a:spcBef>
                          <a:spcPts val="300"/>
                        </a:spcBef>
                        <a:defRPr sz="1800"/>
                      </a:pPr>
                      <a:r>
                        <a:rPr sz="1600" spc="5">
                          <a:latin typeface="Arial"/>
                          <a:ea typeface="Arial"/>
                          <a:cs typeface="Arial"/>
                        </a:rPr>
                        <a:t>Mechanism</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ECCD3"/>
                    </a:solidFill>
                  </a:tcPr>
                </a:tc>
                <a:tc>
                  <a:txBody>
                    <a:bodyPr/>
                    <a:lstStyle/>
                    <a:p>
                      <a:pPr marR="404495" indent="91439">
                        <a:lnSpc>
                          <a:spcPct val="101298"/>
                        </a:lnSpc>
                        <a:spcBef>
                          <a:spcPts val="300"/>
                        </a:spcBef>
                        <a:defRPr sz="1600" spc="-40">
                          <a:latin typeface="Arial"/>
                          <a:ea typeface="Arial"/>
                          <a:cs typeface="Arial"/>
                        </a:defRPr>
                      </a:pPr>
                      <a:r>
                        <a:t>Test </a:t>
                      </a:r>
                      <a:r>
                        <a:rPr spc="5"/>
                        <a:t>for lock. </a:t>
                      </a:r>
                      <a:r>
                        <a:rPr spc="0"/>
                        <a:t>If </a:t>
                      </a:r>
                      <a:r>
                        <a:rPr spc="5"/>
                        <a:t>available, use </a:t>
                      </a:r>
                      <a:r>
                        <a:rPr spc="0"/>
                        <a:t>the </a:t>
                      </a:r>
                      <a:r>
                        <a:rPr spc="5"/>
                        <a:t>resource  </a:t>
                      </a:r>
                      <a:r>
                        <a:rPr spc="0"/>
                        <a:t>If </a:t>
                      </a:r>
                      <a:r>
                        <a:rPr spc="5"/>
                        <a:t>not, go </a:t>
                      </a:r>
                      <a:r>
                        <a:rPr spc="0"/>
                        <a:t>to </a:t>
                      </a:r>
                      <a:r>
                        <a:rPr spc="5"/>
                        <a:t>wait</a:t>
                      </a:r>
                      <a:r>
                        <a:rPr spc="-5"/>
                        <a:t> </a:t>
                      </a:r>
                      <a:r>
                        <a:rPr spc="5"/>
                        <a:t>state</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ECCD3"/>
                    </a:solidFill>
                  </a:tcPr>
                </a:tc>
                <a:tc>
                  <a:txBody>
                    <a:bodyPr/>
                    <a:lstStyle/>
                    <a:p>
                      <a:pPr marR="274320" indent="92075">
                        <a:lnSpc>
                          <a:spcPct val="101298"/>
                        </a:lnSpc>
                        <a:spcBef>
                          <a:spcPts val="300"/>
                        </a:spcBef>
                        <a:defRPr sz="1600" spc="-40">
                          <a:latin typeface="Arial"/>
                          <a:ea typeface="Arial"/>
                          <a:cs typeface="Arial"/>
                        </a:defRPr>
                      </a:pPr>
                      <a:r>
                        <a:t>Test </a:t>
                      </a:r>
                      <a:r>
                        <a:rPr spc="5"/>
                        <a:t>for lock. </a:t>
                      </a:r>
                      <a:r>
                        <a:rPr spc="0"/>
                        <a:t>If </a:t>
                      </a:r>
                      <a:r>
                        <a:rPr spc="5"/>
                        <a:t>available, use </a:t>
                      </a:r>
                      <a:r>
                        <a:rPr spc="0"/>
                        <a:t>the </a:t>
                      </a:r>
                      <a:r>
                        <a:rPr spc="5"/>
                        <a:t>resource.  </a:t>
                      </a:r>
                      <a:r>
                        <a:rPr spc="0"/>
                        <a:t>If </a:t>
                      </a:r>
                      <a:r>
                        <a:rPr spc="5"/>
                        <a:t>not, </a:t>
                      </a:r>
                      <a:r>
                        <a:rPr spc="10"/>
                        <a:t>loop </a:t>
                      </a:r>
                      <a:r>
                        <a:rPr spc="5"/>
                        <a:t>again </a:t>
                      </a:r>
                      <a:r>
                        <a:rPr spc="10"/>
                        <a:t>and </a:t>
                      </a:r>
                      <a:r>
                        <a:rPr spc="0"/>
                        <a:t>test the </a:t>
                      </a:r>
                      <a:r>
                        <a:rPr spc="10"/>
                        <a:t>lock </a:t>
                      </a:r>
                      <a:r>
                        <a:rPr spc="-5"/>
                        <a:t>till </a:t>
                      </a:r>
                      <a:r>
                        <a:rPr spc="5"/>
                        <a:t>you </a:t>
                      </a:r>
                      <a:r>
                        <a:rPr spc="0"/>
                        <a:t>get  the </a:t>
                      </a:r>
                      <a:r>
                        <a:rPr spc="10"/>
                        <a:t>lock</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ECCD3"/>
                    </a:solidFill>
                  </a:tcPr>
                </a:tc>
                <a:extLst>
                  <a:ext uri="{0D108BD9-81ED-4DB2-BD59-A6C34878D82A}">
                    <a16:rowId xmlns:a16="http://schemas.microsoft.com/office/drawing/2014/main" val="10001"/>
                  </a:ext>
                </a:extLst>
              </a:tr>
              <a:tr h="1325245">
                <a:tc>
                  <a:txBody>
                    <a:bodyPr/>
                    <a:lstStyle/>
                    <a:p>
                      <a:pPr indent="90805">
                        <a:lnSpc>
                          <a:spcPct val="100000"/>
                        </a:lnSpc>
                        <a:spcBef>
                          <a:spcPts val="300"/>
                        </a:spcBef>
                        <a:defRPr sz="1600" spc="10">
                          <a:latin typeface="Arial"/>
                          <a:ea typeface="Arial"/>
                          <a:cs typeface="Arial"/>
                        </a:defRPr>
                      </a:pPr>
                      <a:r>
                        <a:t>When </a:t>
                      </a:r>
                      <a:r>
                        <a:rPr spc="0"/>
                        <a:t>to</a:t>
                      </a:r>
                      <a:r>
                        <a:rPr spc="-35"/>
                        <a:t> </a:t>
                      </a:r>
                      <a:r>
                        <a:rPr spc="5"/>
                        <a:t>use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tc>
                  <a:txBody>
                    <a:bodyPr/>
                    <a:lstStyle/>
                    <a:p>
                      <a:pPr marL="377825" marR="221615" indent="-287020">
                        <a:lnSpc>
                          <a:spcPct val="101200"/>
                        </a:lnSpc>
                        <a:spcBef>
                          <a:spcPts val="300"/>
                        </a:spcBef>
                        <a:buSzPct val="100000"/>
                        <a:buChar char="•"/>
                        <a:tabLst>
                          <a:tab pos="368300" algn="l"/>
                          <a:tab pos="368300" algn="l"/>
                        </a:tabLst>
                        <a:defRPr sz="1600" spc="5">
                          <a:latin typeface="Arial"/>
                          <a:ea typeface="Arial"/>
                          <a:cs typeface="Arial"/>
                        </a:defRPr>
                      </a:pPr>
                      <a:r>
                        <a:t>Use when </a:t>
                      </a:r>
                      <a:r>
                        <a:rPr spc="0"/>
                        <a:t>there will </a:t>
                      </a:r>
                      <a:r>
                        <a:t>be considerable time  before task </a:t>
                      </a:r>
                      <a:r>
                        <a:rPr spc="0"/>
                        <a:t>gets the</a:t>
                      </a:r>
                      <a:r>
                        <a:rPr spc="-10"/>
                        <a:t> </a:t>
                      </a:r>
                      <a:r>
                        <a:t>lock.</a:t>
                      </a:r>
                    </a:p>
                    <a:p>
                      <a:pPr marL="377825" indent="-287020">
                        <a:lnSpc>
                          <a:spcPct val="100000"/>
                        </a:lnSpc>
                        <a:buSzPct val="100000"/>
                        <a:buChar char="•"/>
                        <a:tabLst>
                          <a:tab pos="368300" algn="l"/>
                          <a:tab pos="368300" algn="l"/>
                        </a:tabLst>
                        <a:defRPr sz="1600" spc="5">
                          <a:latin typeface="Arial"/>
                          <a:ea typeface="Arial"/>
                          <a:cs typeface="Arial"/>
                        </a:defRPr>
                      </a:pPr>
                      <a:r>
                        <a:t>Useful only when critical section is</a:t>
                      </a:r>
                      <a:r>
                        <a:rPr spc="-5"/>
                        <a:t> </a:t>
                      </a:r>
                      <a:r>
                        <a:t>huge</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tc>
                  <a:txBody>
                    <a:bodyPr/>
                    <a:lstStyle/>
                    <a:p>
                      <a:pPr marL="378459" marR="168275" indent="-287020">
                        <a:lnSpc>
                          <a:spcPct val="101200"/>
                        </a:lnSpc>
                        <a:spcBef>
                          <a:spcPts val="300"/>
                        </a:spcBef>
                        <a:buSzPct val="100000"/>
                        <a:buChar char="•"/>
                        <a:tabLst>
                          <a:tab pos="368300" algn="l"/>
                          <a:tab pos="368300" algn="l"/>
                        </a:tabLst>
                        <a:defRPr sz="1600" spc="5">
                          <a:latin typeface="Arial"/>
                          <a:ea typeface="Arial"/>
                          <a:cs typeface="Arial"/>
                        </a:defRPr>
                      </a:pPr>
                      <a:r>
                        <a:t>Used when task should not be put to sleep  </a:t>
                      </a:r>
                      <a:r>
                        <a:rPr spc="0"/>
                        <a:t>like Interrupt </a:t>
                      </a:r>
                      <a:r>
                        <a:t>service</a:t>
                      </a:r>
                      <a:r>
                        <a:rPr spc="-5"/>
                        <a:t> </a:t>
                      </a:r>
                      <a:r>
                        <a:t>routines</a:t>
                      </a:r>
                    </a:p>
                    <a:p>
                      <a:pPr marL="378459" indent="-287020">
                        <a:lnSpc>
                          <a:spcPct val="100000"/>
                        </a:lnSpc>
                        <a:buSzPct val="100000"/>
                        <a:buChar char="•"/>
                        <a:tabLst>
                          <a:tab pos="368300" algn="l"/>
                          <a:tab pos="368300" algn="l"/>
                        </a:tabLst>
                        <a:defRPr sz="1600" spc="5">
                          <a:latin typeface="Arial"/>
                          <a:ea typeface="Arial"/>
                          <a:cs typeface="Arial"/>
                        </a:defRPr>
                      </a:pPr>
                      <a:r>
                        <a:t>Use when </a:t>
                      </a:r>
                      <a:r>
                        <a:rPr spc="10"/>
                        <a:t>lock </a:t>
                      </a:r>
                      <a:r>
                        <a:rPr spc="0"/>
                        <a:t>will </a:t>
                      </a:r>
                      <a:r>
                        <a:rPr spc="10"/>
                        <a:t>be </a:t>
                      </a:r>
                      <a:r>
                        <a:t>granted</a:t>
                      </a:r>
                      <a:r>
                        <a:rPr spc="-25"/>
                        <a:t> </a:t>
                      </a:r>
                      <a:r>
                        <a:rPr spc="0"/>
                        <a:t>in</a:t>
                      </a:r>
                    </a:p>
                    <a:p>
                      <a:pPr indent="378459">
                        <a:lnSpc>
                          <a:spcPct val="100000"/>
                        </a:lnSpc>
                        <a:defRPr sz="1600" spc="5">
                          <a:latin typeface="Arial"/>
                          <a:ea typeface="Arial"/>
                          <a:cs typeface="Arial"/>
                        </a:defRPr>
                      </a:pPr>
                      <a:r>
                        <a:t>reasonably short</a:t>
                      </a:r>
                      <a:r>
                        <a:rPr spc="-55"/>
                        <a:t> </a:t>
                      </a:r>
                      <a:r>
                        <a:t>time</a:t>
                      </a:r>
                    </a:p>
                    <a:p>
                      <a:pPr marL="378459" indent="-287020">
                        <a:lnSpc>
                          <a:spcPct val="100000"/>
                        </a:lnSpc>
                        <a:buSzPct val="100000"/>
                        <a:buChar char="•"/>
                        <a:tabLst>
                          <a:tab pos="368300" algn="l"/>
                          <a:tab pos="368300" algn="l"/>
                        </a:tabLst>
                        <a:defRPr sz="1600" spc="5">
                          <a:latin typeface="Arial"/>
                          <a:ea typeface="Arial"/>
                          <a:cs typeface="Arial"/>
                        </a:defRPr>
                      </a:pPr>
                      <a:r>
                        <a:t>Use when critical sections </a:t>
                      </a:r>
                      <a:r>
                        <a:rPr spc="10"/>
                        <a:t>are</a:t>
                      </a:r>
                      <a:r>
                        <a:rPr spc="-40"/>
                        <a:t> </a:t>
                      </a:r>
                      <a:r>
                        <a:t>short</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7EB"/>
                    </a:solidFill>
                  </a:tcPr>
                </a:tc>
                <a:extLst>
                  <a:ext uri="{0D108BD9-81ED-4DB2-BD59-A6C34878D82A}">
                    <a16:rowId xmlns:a16="http://schemas.microsoft.com/office/drawing/2014/main" val="10002"/>
                  </a:ext>
                </a:extLst>
              </a:tr>
              <a:tr h="585012">
                <a:tc>
                  <a:txBody>
                    <a:bodyPr/>
                    <a:lstStyle/>
                    <a:p>
                      <a:pPr indent="0">
                        <a:lnSpc>
                          <a:spcPct val="100000"/>
                        </a:lnSpc>
                        <a:spcBef>
                          <a:spcPts val="300"/>
                        </a:spcBef>
                        <a:defRPr sz="1800"/>
                      </a:pPr>
                      <a:r>
                        <a:rPr sz="1600" spc="5">
                          <a:latin typeface="Arial"/>
                          <a:ea typeface="Arial"/>
                          <a:cs typeface="Arial"/>
                        </a:rPr>
                        <a:t>Drawbacks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ECCD3"/>
                    </a:solidFill>
                  </a:tcPr>
                </a:tc>
                <a:tc>
                  <a:txBody>
                    <a:bodyPr/>
                    <a:lstStyle/>
                    <a:p>
                      <a:pPr marR="461009" indent="91439">
                        <a:lnSpc>
                          <a:spcPct val="101298"/>
                        </a:lnSpc>
                        <a:spcBef>
                          <a:spcPts val="300"/>
                        </a:spcBef>
                        <a:defRPr sz="1600">
                          <a:latin typeface="Arial"/>
                          <a:ea typeface="Arial"/>
                          <a:cs typeface="Arial"/>
                        </a:defRPr>
                      </a:pPr>
                      <a:r>
                        <a:t>Incurs </a:t>
                      </a:r>
                      <a:r>
                        <a:rPr spc="5"/>
                        <a:t>task context switch </a:t>
                      </a:r>
                      <a:r>
                        <a:rPr spc="10"/>
                        <a:t>and </a:t>
                      </a:r>
                      <a:r>
                        <a:rPr spc="5"/>
                        <a:t>scheduling  </a:t>
                      </a:r>
                      <a:r>
                        <a:rPr spc="10"/>
                        <a:t>cost</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ECCD3"/>
                    </a:solidFill>
                  </a:tcPr>
                </a:tc>
                <a:tc>
                  <a:txBody>
                    <a:bodyPr/>
                    <a:lstStyle/>
                    <a:p>
                      <a:pPr marR="535940" indent="92075">
                        <a:lnSpc>
                          <a:spcPct val="101298"/>
                        </a:lnSpc>
                        <a:spcBef>
                          <a:spcPts val="300"/>
                        </a:spcBef>
                        <a:defRPr sz="1600" spc="5">
                          <a:latin typeface="Arial"/>
                          <a:ea typeface="Arial"/>
                          <a:cs typeface="Arial"/>
                        </a:defRPr>
                      </a:pPr>
                      <a:r>
                        <a:rPr dirty="0"/>
                        <a:t>Processor </a:t>
                      </a:r>
                      <a:r>
                        <a:rPr spc="0" dirty="0"/>
                        <a:t>is </a:t>
                      </a:r>
                      <a:r>
                        <a:rPr dirty="0"/>
                        <a:t>busy doing nothing </a:t>
                      </a:r>
                      <a:r>
                        <a:rPr spc="-5" dirty="0"/>
                        <a:t>till </a:t>
                      </a:r>
                      <a:r>
                        <a:rPr dirty="0"/>
                        <a:t>lock </a:t>
                      </a:r>
                      <a:r>
                        <a:rPr spc="0" dirty="0"/>
                        <a:t>is  </a:t>
                      </a:r>
                      <a:r>
                        <a:rPr dirty="0"/>
                        <a:t>granted, wasting </a:t>
                      </a:r>
                      <a:r>
                        <a:rPr spc="10" dirty="0"/>
                        <a:t>CPU</a:t>
                      </a:r>
                      <a:r>
                        <a:rPr spc="-15" dirty="0"/>
                        <a:t> </a:t>
                      </a:r>
                      <a:r>
                        <a:rPr dirty="0"/>
                        <a:t>cycles.</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ECCD3"/>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object 2"/>
          <p:cNvSpPr txBox="1">
            <a:spLocks noGrp="1"/>
          </p:cNvSpPr>
          <p:nvPr>
            <p:ph type="title"/>
          </p:nvPr>
        </p:nvSpPr>
        <p:spPr>
          <a:xfrm>
            <a:off x="178713" y="126618"/>
            <a:ext cx="4690747" cy="784860"/>
          </a:xfrm>
          <a:prstGeom prst="rect">
            <a:avLst/>
          </a:prstGeom>
        </p:spPr>
        <p:txBody>
          <a:bodyPr/>
          <a:lstStyle/>
          <a:p>
            <a:pPr marR="5080" indent="12700">
              <a:lnSpc>
                <a:spcPct val="78000"/>
              </a:lnSpc>
              <a:spcBef>
                <a:spcPts val="800"/>
              </a:spcBef>
              <a:defRPr spc="-100"/>
            </a:pPr>
            <a:r>
              <a:t>Locking Mechanism  </a:t>
            </a:r>
            <a:r>
              <a:rPr>
                <a:solidFill>
                  <a:srgbClr val="A80062"/>
                </a:solidFill>
              </a:rPr>
              <a:t>Spinlocks in Multicore</a:t>
            </a:r>
            <a:r>
              <a:rPr spc="100">
                <a:solidFill>
                  <a:srgbClr val="A80062"/>
                </a:solidFill>
              </a:rPr>
              <a:t> </a:t>
            </a:r>
            <a:r>
              <a:rPr>
                <a:solidFill>
                  <a:srgbClr val="A80062"/>
                </a:solidFill>
              </a:rPr>
              <a:t>system</a:t>
            </a:r>
          </a:p>
        </p:txBody>
      </p:sp>
      <p:sp>
        <p:nvSpPr>
          <p:cNvPr id="466" name="object 3"/>
          <p:cNvSpPr txBox="1"/>
          <p:nvPr/>
        </p:nvSpPr>
        <p:spPr>
          <a:xfrm>
            <a:off x="529539" y="1026143"/>
            <a:ext cx="9563735" cy="4382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z="1500" spc="285">
                <a:latin typeface="Arial"/>
                <a:ea typeface="Arial"/>
                <a:cs typeface="Arial"/>
                <a:sym typeface="Arial"/>
              </a:defRPr>
            </a:pPr>
            <a:r>
              <a:t> </a:t>
            </a:r>
            <a:r>
              <a:rPr spc="0"/>
              <a:t>Is a </a:t>
            </a:r>
            <a:r>
              <a:rPr spc="-10"/>
              <a:t>lock </a:t>
            </a:r>
            <a:r>
              <a:rPr spc="-5"/>
              <a:t>where the </a:t>
            </a:r>
            <a:r>
              <a:rPr spc="-10"/>
              <a:t>thread </a:t>
            </a:r>
            <a:r>
              <a:rPr spc="-5"/>
              <a:t>simply </a:t>
            </a:r>
            <a:r>
              <a:rPr spc="-10"/>
              <a:t>waits </a:t>
            </a:r>
            <a:r>
              <a:rPr spc="-5"/>
              <a:t>in </a:t>
            </a:r>
            <a:r>
              <a:rPr spc="0"/>
              <a:t>a </a:t>
            </a:r>
            <a:r>
              <a:rPr spc="-10"/>
              <a:t>loop </a:t>
            </a:r>
            <a:r>
              <a:rPr spc="-5"/>
              <a:t>("spins") </a:t>
            </a:r>
            <a:r>
              <a:rPr spc="-10"/>
              <a:t>repeatedly checking until </a:t>
            </a:r>
            <a:r>
              <a:rPr spc="-5"/>
              <a:t>the </a:t>
            </a:r>
            <a:r>
              <a:rPr spc="-10"/>
              <a:t>lock</a:t>
            </a:r>
            <a:r>
              <a:rPr spc="60"/>
              <a:t> </a:t>
            </a:r>
            <a:r>
              <a:rPr spc="-5"/>
              <a:t>becomes </a:t>
            </a:r>
            <a:r>
              <a:rPr spc="-30"/>
              <a:t>available</a:t>
            </a:r>
          </a:p>
          <a:p>
            <a:pPr indent="264159">
              <a:spcBef>
                <a:spcPts val="100"/>
              </a:spcBef>
              <a:defRPr sz="1500" spc="-5">
                <a:latin typeface="Arial"/>
                <a:ea typeface="Arial"/>
                <a:cs typeface="Arial"/>
                <a:sym typeface="Arial"/>
              </a:defRPr>
            </a:pPr>
            <a:r>
              <a:t>=&gt;</a:t>
            </a:r>
            <a:r>
              <a:rPr spc="-100"/>
              <a:t> </a:t>
            </a:r>
            <a:r>
              <a:t>AcquireSpinLock()</a:t>
            </a:r>
          </a:p>
        </p:txBody>
      </p:sp>
      <p:sp>
        <p:nvSpPr>
          <p:cNvPr id="467" name="object 4"/>
          <p:cNvSpPr txBox="1"/>
          <p:nvPr/>
        </p:nvSpPr>
        <p:spPr>
          <a:xfrm>
            <a:off x="529538" y="1579245"/>
            <a:ext cx="6256022" cy="501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700"/>
              </a:spcBef>
              <a:defRPr sz="1500" spc="280">
                <a:latin typeface="Arial"/>
                <a:ea typeface="Arial"/>
                <a:cs typeface="Arial"/>
                <a:sym typeface="Arial"/>
              </a:defRPr>
            </a:pPr>
            <a:r>
              <a:t> </a:t>
            </a:r>
            <a:r>
              <a:rPr spc="-5"/>
              <a:t>held </a:t>
            </a:r>
            <a:r>
              <a:rPr spc="-10"/>
              <a:t>until </a:t>
            </a:r>
            <a:r>
              <a:rPr spc="-5"/>
              <a:t>they </a:t>
            </a:r>
            <a:r>
              <a:rPr spc="-10"/>
              <a:t>are explicitly released </a:t>
            </a:r>
            <a:r>
              <a:rPr spc="-5"/>
              <a:t>=&gt;</a:t>
            </a:r>
            <a:r>
              <a:rPr spc="150"/>
              <a:t> </a:t>
            </a:r>
            <a:r>
              <a:rPr spc="-5"/>
              <a:t>ReleaseSpinLock()</a:t>
            </a:r>
          </a:p>
          <a:p>
            <a:pPr indent="12700">
              <a:spcBef>
                <a:spcPts val="600"/>
              </a:spcBef>
              <a:defRPr sz="1500" spc="280">
                <a:latin typeface="Arial"/>
                <a:ea typeface="Arial"/>
                <a:cs typeface="Arial"/>
                <a:sym typeface="Arial"/>
              </a:defRPr>
            </a:pPr>
            <a:r>
              <a:t> </a:t>
            </a:r>
            <a:r>
              <a:rPr spc="-10"/>
              <a:t>Disadvantage: </a:t>
            </a:r>
            <a:r>
              <a:rPr b="1" spc="-5"/>
              <a:t>busy waiting </a:t>
            </a:r>
            <a:r>
              <a:rPr spc="-5"/>
              <a:t>=&gt; ok to hold </a:t>
            </a:r>
            <a:r>
              <a:rPr spc="-10"/>
              <a:t>spinlock </a:t>
            </a:r>
            <a:r>
              <a:rPr spc="-5"/>
              <a:t>only </a:t>
            </a:r>
            <a:r>
              <a:rPr spc="-10"/>
              <a:t>for </a:t>
            </a:r>
            <a:r>
              <a:rPr spc="-5"/>
              <a:t>short</a:t>
            </a:r>
            <a:r>
              <a:rPr spc="125"/>
              <a:t> </a:t>
            </a:r>
            <a:r>
              <a:rPr spc="-50"/>
              <a:t>times</a:t>
            </a:r>
          </a:p>
        </p:txBody>
      </p:sp>
      <p:sp>
        <p:nvSpPr>
          <p:cNvPr id="468" name="object 5"/>
          <p:cNvSpPr txBox="1"/>
          <p:nvPr/>
        </p:nvSpPr>
        <p:spPr>
          <a:xfrm>
            <a:off x="1027174" y="2665476"/>
            <a:ext cx="2755901" cy="1061815"/>
          </a:xfrm>
          <a:prstGeom prst="rect">
            <a:avLst/>
          </a:prstGeom>
          <a:solidFill>
            <a:srgbClr val="92D05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0805">
              <a:spcBef>
                <a:spcPts val="300"/>
              </a:spcBef>
              <a:defRPr sz="1200" spc="-5">
                <a:latin typeface="Arial"/>
                <a:ea typeface="Arial"/>
                <a:cs typeface="Arial"/>
                <a:sym typeface="Arial"/>
              </a:defRPr>
            </a:pPr>
            <a:r>
              <a:t>void Fun_10ms() </a:t>
            </a:r>
            <a:r>
              <a:rPr spc="0"/>
              <a:t>// May </a:t>
            </a:r>
            <a:r>
              <a:t>run on </a:t>
            </a:r>
            <a:r>
              <a:rPr spc="0"/>
              <a:t>core</a:t>
            </a:r>
            <a:r>
              <a:rPr spc="-135"/>
              <a:t> </a:t>
            </a:r>
            <a:r>
              <a:rPr spc="0"/>
              <a:t>A</a:t>
            </a:r>
          </a:p>
          <a:p>
            <a:pPr indent="90805">
              <a:defRPr sz="1200">
                <a:latin typeface="Arial"/>
                <a:ea typeface="Arial"/>
                <a:cs typeface="Arial"/>
                <a:sym typeface="Arial"/>
              </a:defRPr>
            </a:pPr>
            <a:r>
              <a:t>{</a:t>
            </a:r>
          </a:p>
          <a:p>
            <a:pPr marL="7620" marR="784859" indent="246379">
              <a:defRPr sz="1200" spc="-5">
                <a:latin typeface="Arial"/>
                <a:ea typeface="Arial"/>
                <a:cs typeface="Arial"/>
                <a:sym typeface="Arial"/>
              </a:defRPr>
            </a:pPr>
            <a:r>
              <a:t>AcquireSpinLock(&amp;lock);  </a:t>
            </a:r>
            <a:r>
              <a:rPr>
                <a:solidFill>
                  <a:srgbClr val="FF0000"/>
                </a:solidFill>
              </a:rPr>
              <a:t>count </a:t>
            </a:r>
            <a:r>
              <a:rPr spc="0">
                <a:solidFill>
                  <a:srgbClr val="FF0000"/>
                </a:solidFill>
              </a:rPr>
              <a:t>= </a:t>
            </a:r>
            <a:r>
              <a:rPr>
                <a:solidFill>
                  <a:srgbClr val="FF0000"/>
                </a:solidFill>
              </a:rPr>
              <a:t>count </a:t>
            </a:r>
            <a:r>
              <a:rPr spc="0">
                <a:solidFill>
                  <a:srgbClr val="FF0000"/>
                </a:solidFill>
              </a:rPr>
              <a:t>+ </a:t>
            </a:r>
            <a:r>
              <a:rPr>
                <a:solidFill>
                  <a:srgbClr val="FF0000"/>
                </a:solidFill>
              </a:rPr>
              <a:t>1;  </a:t>
            </a:r>
            <a:r>
              <a:rPr spc="5"/>
              <a:t>R</a:t>
            </a:r>
            <a:r>
              <a:rPr spc="0"/>
              <a:t>e</a:t>
            </a:r>
            <a:r>
              <a:rPr spc="5"/>
              <a:t>l</a:t>
            </a:r>
            <a:r>
              <a:rPr spc="0"/>
              <a:t>e</a:t>
            </a:r>
            <a:r>
              <a:rPr spc="-10"/>
              <a:t>a</a:t>
            </a:r>
            <a:r>
              <a:rPr spc="0"/>
              <a:t>s</a:t>
            </a:r>
            <a:r>
              <a:rPr spc="-10"/>
              <a:t>eSp</a:t>
            </a:r>
            <a:r>
              <a:rPr spc="5"/>
              <a:t>i</a:t>
            </a:r>
            <a:r>
              <a:rPr spc="-10"/>
              <a:t>nLo</a:t>
            </a:r>
            <a:r>
              <a:rPr spc="0"/>
              <a:t>c</a:t>
            </a:r>
            <a:r>
              <a:rPr spc="5"/>
              <a:t>k(</a:t>
            </a:r>
            <a:r>
              <a:rPr spc="-10"/>
              <a:t>&amp;</a:t>
            </a:r>
            <a:r>
              <a:t>l</a:t>
            </a:r>
            <a:r>
              <a:rPr spc="-10"/>
              <a:t>o</a:t>
            </a:r>
            <a:r>
              <a:rPr spc="10"/>
              <a:t>c</a:t>
            </a:r>
            <a:r>
              <a:rPr spc="0"/>
              <a:t>k);</a:t>
            </a:r>
          </a:p>
          <a:p>
            <a:pPr indent="90805">
              <a:defRPr sz="1200">
                <a:latin typeface="Arial"/>
                <a:ea typeface="Arial"/>
                <a:cs typeface="Arial"/>
                <a:sym typeface="Arial"/>
              </a:defRPr>
            </a:pPr>
            <a:r>
              <a:t>}</a:t>
            </a:r>
          </a:p>
        </p:txBody>
      </p:sp>
      <p:sp>
        <p:nvSpPr>
          <p:cNvPr id="469" name="object 6"/>
          <p:cNvSpPr txBox="1"/>
          <p:nvPr/>
        </p:nvSpPr>
        <p:spPr>
          <a:xfrm>
            <a:off x="4658867" y="2648711"/>
            <a:ext cx="2848611" cy="1061815"/>
          </a:xfrm>
          <a:prstGeom prst="rect">
            <a:avLst/>
          </a:prstGeom>
          <a:solidFill>
            <a:srgbClr val="92D05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2075">
              <a:spcBef>
                <a:spcPts val="300"/>
              </a:spcBef>
              <a:defRPr sz="1200" spc="-5">
                <a:latin typeface="Arial"/>
                <a:ea typeface="Arial"/>
                <a:cs typeface="Arial"/>
                <a:sym typeface="Arial"/>
              </a:defRPr>
            </a:pPr>
            <a:r>
              <a:t>void Fun_100ms() </a:t>
            </a:r>
            <a:r>
              <a:rPr spc="0"/>
              <a:t>// </a:t>
            </a:r>
            <a:r>
              <a:t>May run on </a:t>
            </a:r>
            <a:r>
              <a:rPr spc="0"/>
              <a:t>core</a:t>
            </a:r>
            <a:r>
              <a:rPr spc="-55"/>
              <a:t> </a:t>
            </a:r>
            <a:r>
              <a:rPr spc="0"/>
              <a:t>B</a:t>
            </a:r>
          </a:p>
          <a:p>
            <a:pPr indent="92075">
              <a:defRPr sz="1200">
                <a:latin typeface="Arial"/>
                <a:ea typeface="Arial"/>
                <a:cs typeface="Arial"/>
                <a:sym typeface="Arial"/>
              </a:defRPr>
            </a:pPr>
            <a:r>
              <a:t>{</a:t>
            </a:r>
          </a:p>
          <a:p>
            <a:pPr marL="7620" marR="876935" indent="247014">
              <a:defRPr sz="1200" spc="-5">
                <a:latin typeface="Arial"/>
                <a:ea typeface="Arial"/>
                <a:cs typeface="Arial"/>
                <a:sym typeface="Arial"/>
              </a:defRPr>
            </a:pPr>
            <a:r>
              <a:t>AcquireSpinLock(&amp;lock);  </a:t>
            </a:r>
            <a:r>
              <a:rPr>
                <a:solidFill>
                  <a:srgbClr val="FF0000"/>
                </a:solidFill>
              </a:rPr>
              <a:t>count </a:t>
            </a:r>
            <a:r>
              <a:rPr spc="0">
                <a:solidFill>
                  <a:srgbClr val="FF0000"/>
                </a:solidFill>
              </a:rPr>
              <a:t>= </a:t>
            </a:r>
            <a:r>
              <a:rPr>
                <a:solidFill>
                  <a:srgbClr val="FF0000"/>
                </a:solidFill>
              </a:rPr>
              <a:t>count </a:t>
            </a:r>
            <a:r>
              <a:rPr spc="0">
                <a:solidFill>
                  <a:srgbClr val="FF0000"/>
                </a:solidFill>
              </a:rPr>
              <a:t>+ </a:t>
            </a:r>
            <a:r>
              <a:rPr>
                <a:solidFill>
                  <a:srgbClr val="FF0000"/>
                </a:solidFill>
              </a:rPr>
              <a:t>1;  </a:t>
            </a:r>
            <a:r>
              <a:rPr spc="5"/>
              <a:t>R</a:t>
            </a:r>
            <a:r>
              <a:rPr spc="0"/>
              <a:t>e</a:t>
            </a:r>
            <a:r>
              <a:rPr spc="5"/>
              <a:t>l</a:t>
            </a:r>
            <a:r>
              <a:rPr spc="0"/>
              <a:t>e</a:t>
            </a:r>
            <a:r>
              <a:rPr spc="-10"/>
              <a:t>a</a:t>
            </a:r>
            <a:r>
              <a:rPr spc="0"/>
              <a:t>s</a:t>
            </a:r>
            <a:r>
              <a:rPr spc="-10"/>
              <a:t>eSp</a:t>
            </a:r>
            <a:r>
              <a:rPr spc="5"/>
              <a:t>i</a:t>
            </a:r>
            <a:r>
              <a:rPr spc="-10"/>
              <a:t>nLo</a:t>
            </a:r>
            <a:r>
              <a:rPr spc="0"/>
              <a:t>c</a:t>
            </a:r>
            <a:r>
              <a:rPr spc="5"/>
              <a:t>k(</a:t>
            </a:r>
            <a:r>
              <a:rPr spc="-10"/>
              <a:t>&amp;</a:t>
            </a:r>
            <a:r>
              <a:t>l</a:t>
            </a:r>
            <a:r>
              <a:rPr spc="-10"/>
              <a:t>o</a:t>
            </a:r>
            <a:r>
              <a:rPr spc="10"/>
              <a:t>c</a:t>
            </a:r>
            <a:r>
              <a:rPr spc="0"/>
              <a:t>k);</a:t>
            </a:r>
          </a:p>
          <a:p>
            <a:pPr indent="92075">
              <a:defRPr sz="1200">
                <a:latin typeface="Arial"/>
                <a:ea typeface="Arial"/>
                <a:cs typeface="Arial"/>
                <a:sym typeface="Arial"/>
              </a:defRPr>
            </a:pPr>
            <a:r>
              <a:t>}</a:t>
            </a:r>
          </a:p>
        </p:txBody>
      </p:sp>
      <p:sp>
        <p:nvSpPr>
          <p:cNvPr id="470" name="object 7"/>
          <p:cNvSpPr txBox="1"/>
          <p:nvPr/>
        </p:nvSpPr>
        <p:spPr>
          <a:xfrm>
            <a:off x="1081226" y="2238755"/>
            <a:ext cx="3497581" cy="350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5">
                <a:latin typeface="Arial"/>
                <a:ea typeface="Arial"/>
                <a:cs typeface="Arial"/>
                <a:sym typeface="Arial"/>
              </a:defRPr>
            </a:pPr>
            <a:r>
              <a:t>int </a:t>
            </a:r>
            <a:r>
              <a:rPr spc="0"/>
              <a:t>lock =</a:t>
            </a:r>
            <a:r>
              <a:rPr spc="-25"/>
              <a:t> </a:t>
            </a:r>
            <a:r>
              <a:t>0;</a:t>
            </a:r>
          </a:p>
          <a:p>
            <a:pPr indent="12700">
              <a:defRPr sz="1200" spc="-5">
                <a:solidFill>
                  <a:srgbClr val="FF0000"/>
                </a:solidFill>
                <a:latin typeface="Arial"/>
                <a:ea typeface="Arial"/>
                <a:cs typeface="Arial"/>
                <a:sym typeface="Arial"/>
              </a:defRPr>
            </a:pPr>
            <a:r>
              <a:t>int count </a:t>
            </a:r>
            <a:r>
              <a:rPr spc="0"/>
              <a:t>= </a:t>
            </a:r>
            <a:r>
              <a:t>0; </a:t>
            </a:r>
            <a:r>
              <a:rPr spc="0"/>
              <a:t>// </a:t>
            </a:r>
            <a:r>
              <a:t>The </a:t>
            </a:r>
            <a:r>
              <a:rPr spc="0"/>
              <a:t>resource </a:t>
            </a:r>
            <a:r>
              <a:t>protected by </a:t>
            </a:r>
            <a:r>
              <a:rPr spc="-10"/>
              <a:t>the</a:t>
            </a:r>
            <a:r>
              <a:rPr spc="-55"/>
              <a:t> </a:t>
            </a:r>
            <a:r>
              <a:rPr spc="0"/>
              <a:t>lock.</a:t>
            </a:r>
          </a:p>
        </p:txBody>
      </p:sp>
      <p:sp>
        <p:nvSpPr>
          <p:cNvPr id="471" name="object 8"/>
          <p:cNvSpPr/>
          <p:nvPr/>
        </p:nvSpPr>
        <p:spPr>
          <a:xfrm>
            <a:off x="412241" y="2222754"/>
            <a:ext cx="9087611" cy="1799845"/>
          </a:xfrm>
          <a:prstGeom prst="rect">
            <a:avLst/>
          </a:prstGeom>
          <a:ln w="19812">
            <a:solidFill>
              <a:srgbClr val="790046"/>
            </a:solidFill>
          </a:ln>
        </p:spPr>
        <p:txBody>
          <a:bodyPr lIns="45719" rIns="45719"/>
          <a:lstStyle/>
          <a:p>
            <a:endParaRPr/>
          </a:p>
        </p:txBody>
      </p:sp>
      <p:sp>
        <p:nvSpPr>
          <p:cNvPr id="472" name="object 9"/>
          <p:cNvSpPr txBox="1"/>
          <p:nvPr/>
        </p:nvSpPr>
        <p:spPr>
          <a:xfrm>
            <a:off x="529538" y="4164340"/>
            <a:ext cx="3568067" cy="1087215"/>
          </a:xfrm>
          <a:prstGeom prst="rect">
            <a:avLst/>
          </a:prstGeom>
          <a:solidFill>
            <a:schemeClr val="tx2">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1439">
              <a:spcBef>
                <a:spcPts val="300"/>
              </a:spcBef>
              <a:defRPr sz="1200" spc="-5">
                <a:latin typeface="Arial"/>
                <a:ea typeface="Arial"/>
                <a:cs typeface="Arial"/>
                <a:sym typeface="Arial"/>
              </a:defRPr>
            </a:pPr>
            <a:r>
              <a:rPr dirty="0"/>
              <a:t>void </a:t>
            </a:r>
            <a:r>
              <a:rPr dirty="0" err="1"/>
              <a:t>AcquireSpinLock</a:t>
            </a:r>
            <a:r>
              <a:rPr dirty="0"/>
              <a:t>(int*</a:t>
            </a:r>
            <a:r>
              <a:rPr spc="-100" dirty="0"/>
              <a:t> </a:t>
            </a:r>
            <a:r>
              <a:rPr dirty="0" err="1"/>
              <a:t>lock_ptr</a:t>
            </a:r>
            <a:r>
              <a:rPr dirty="0"/>
              <a:t>)</a:t>
            </a:r>
          </a:p>
          <a:p>
            <a:pPr indent="91439">
              <a:lnSpc>
                <a:spcPts val="1400"/>
              </a:lnSpc>
              <a:defRPr sz="1200">
                <a:latin typeface="Arial"/>
                <a:ea typeface="Arial"/>
                <a:cs typeface="Arial"/>
                <a:sym typeface="Arial"/>
              </a:defRPr>
            </a:pPr>
            <a:r>
              <a:rPr dirty="0"/>
              <a:t>{</a:t>
            </a:r>
          </a:p>
          <a:p>
            <a:pPr indent="262254">
              <a:lnSpc>
                <a:spcPts val="1600"/>
              </a:lnSpc>
              <a:defRPr sz="1200" spc="-5">
                <a:latin typeface="Arial"/>
                <a:ea typeface="Arial"/>
                <a:cs typeface="Arial"/>
                <a:sym typeface="Arial"/>
              </a:defRPr>
            </a:pPr>
            <a:r>
              <a:rPr dirty="0"/>
              <a:t>while (</a:t>
            </a:r>
            <a:r>
              <a:rPr dirty="0" err="1"/>
              <a:t>CompareAndSwap</a:t>
            </a:r>
            <a:r>
              <a:rPr dirty="0"/>
              <a:t>(</a:t>
            </a:r>
            <a:r>
              <a:rPr sz="1400" b="1" spc="-5" dirty="0" err="1">
                <a:solidFill>
                  <a:srgbClr val="FF0000"/>
                </a:solidFill>
              </a:rPr>
              <a:t>lock_ptr</a:t>
            </a:r>
            <a:r>
              <a:rPr dirty="0"/>
              <a:t>, 0, 1) !=</a:t>
            </a:r>
            <a:r>
              <a:rPr spc="-40" dirty="0"/>
              <a:t> </a:t>
            </a:r>
            <a:r>
              <a:rPr dirty="0"/>
              <a:t>0)</a:t>
            </a:r>
          </a:p>
          <a:p>
            <a:pPr indent="262254">
              <a:defRPr sz="1200">
                <a:latin typeface="Arial"/>
                <a:ea typeface="Arial"/>
                <a:cs typeface="Arial"/>
                <a:sym typeface="Arial"/>
              </a:defRPr>
            </a:pPr>
            <a:r>
              <a:rPr dirty="0"/>
              <a:t>{</a:t>
            </a:r>
          </a:p>
          <a:p>
            <a:pPr indent="262254">
              <a:defRPr sz="1200">
                <a:latin typeface="Arial"/>
                <a:ea typeface="Arial"/>
                <a:cs typeface="Arial"/>
                <a:sym typeface="Arial"/>
              </a:defRPr>
            </a:pPr>
            <a:r>
              <a:rPr dirty="0"/>
              <a:t>}</a:t>
            </a:r>
          </a:p>
          <a:p>
            <a:pPr indent="91439">
              <a:defRPr sz="1200">
                <a:latin typeface="Arial"/>
                <a:ea typeface="Arial"/>
                <a:cs typeface="Arial"/>
                <a:sym typeface="Arial"/>
              </a:defRPr>
            </a:pPr>
            <a:r>
              <a:rPr dirty="0"/>
              <a:t>}</a:t>
            </a:r>
          </a:p>
        </p:txBody>
      </p:sp>
      <p:sp>
        <p:nvSpPr>
          <p:cNvPr id="473" name="object 10"/>
          <p:cNvSpPr txBox="1"/>
          <p:nvPr/>
        </p:nvSpPr>
        <p:spPr>
          <a:xfrm>
            <a:off x="4578807" y="4386106"/>
            <a:ext cx="3416935" cy="706215"/>
          </a:xfrm>
          <a:prstGeom prst="rect">
            <a:avLst/>
          </a:prstGeom>
          <a:solidFill>
            <a:schemeClr val="tx2">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92710">
              <a:spcBef>
                <a:spcPts val="300"/>
              </a:spcBef>
              <a:defRPr sz="1200" spc="-5">
                <a:latin typeface="Arial"/>
                <a:ea typeface="Arial"/>
                <a:cs typeface="Arial"/>
                <a:sym typeface="Arial"/>
              </a:defRPr>
            </a:pPr>
            <a:r>
              <a:rPr dirty="0"/>
              <a:t>void </a:t>
            </a:r>
            <a:r>
              <a:rPr dirty="0" err="1"/>
              <a:t>ReleaseSpinLock</a:t>
            </a:r>
            <a:r>
              <a:rPr dirty="0"/>
              <a:t>(int*</a:t>
            </a:r>
            <a:r>
              <a:rPr spc="-45" dirty="0"/>
              <a:t> </a:t>
            </a:r>
            <a:r>
              <a:rPr dirty="0" err="1"/>
              <a:t>lock_ptr</a:t>
            </a:r>
            <a:r>
              <a:rPr dirty="0"/>
              <a:t>)</a:t>
            </a:r>
          </a:p>
          <a:p>
            <a:pPr indent="92710">
              <a:defRPr sz="1200">
                <a:latin typeface="Arial"/>
                <a:ea typeface="Arial"/>
                <a:cs typeface="Arial"/>
                <a:sym typeface="Arial"/>
              </a:defRPr>
            </a:pPr>
            <a:r>
              <a:rPr dirty="0"/>
              <a:t>{</a:t>
            </a:r>
          </a:p>
          <a:p>
            <a:pPr indent="263525">
              <a:defRPr sz="1200" spc="-5">
                <a:latin typeface="Arial"/>
                <a:ea typeface="Arial"/>
                <a:cs typeface="Arial"/>
                <a:sym typeface="Arial"/>
              </a:defRPr>
            </a:pPr>
            <a:r>
              <a:rPr dirty="0"/>
              <a:t>*</a:t>
            </a:r>
            <a:r>
              <a:rPr dirty="0" err="1"/>
              <a:t>lock_ptr</a:t>
            </a:r>
            <a:r>
              <a:rPr dirty="0"/>
              <a:t> </a:t>
            </a:r>
            <a:r>
              <a:rPr spc="0" dirty="0"/>
              <a:t>=</a:t>
            </a:r>
            <a:r>
              <a:rPr dirty="0"/>
              <a:t> 0;</a:t>
            </a:r>
          </a:p>
          <a:p>
            <a:pPr indent="92710">
              <a:defRPr sz="1200">
                <a:latin typeface="Arial"/>
                <a:ea typeface="Arial"/>
                <a:cs typeface="Arial"/>
                <a:sym typeface="Arial"/>
              </a:defRPr>
            </a:pPr>
            <a:r>
              <a:rPr dirty="0"/>
              <a:t>}</a:t>
            </a:r>
          </a:p>
        </p:txBody>
      </p:sp>
      <p:sp>
        <p:nvSpPr>
          <p:cNvPr id="474" name="object 11"/>
          <p:cNvSpPr txBox="1"/>
          <p:nvPr/>
        </p:nvSpPr>
        <p:spPr>
          <a:xfrm>
            <a:off x="601775" y="5270601"/>
            <a:ext cx="6089017" cy="1973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900" spc="10">
                <a:solidFill>
                  <a:srgbClr val="395A82"/>
                </a:solidFill>
                <a:latin typeface="Wingdings"/>
                <a:ea typeface="Wingdings"/>
                <a:cs typeface="Wingdings"/>
                <a:sym typeface="Wingdings"/>
              </a:defRPr>
            </a:pPr>
            <a:r>
              <a:t>➔</a:t>
            </a:r>
            <a:r>
              <a:rPr>
                <a:latin typeface="Times New Roman"/>
                <a:ea typeface="Times New Roman"/>
                <a:cs typeface="Times New Roman"/>
                <a:sym typeface="Times New Roman"/>
              </a:rPr>
              <a:t> </a:t>
            </a:r>
            <a:r>
              <a:rPr sz="1400" b="1" spc="-5">
                <a:solidFill>
                  <a:srgbClr val="000000"/>
                </a:solidFill>
                <a:latin typeface="Arial"/>
                <a:ea typeface="Arial"/>
                <a:cs typeface="Arial"/>
                <a:sym typeface="Arial"/>
              </a:rPr>
              <a:t>CompareAndSwap </a:t>
            </a:r>
            <a:r>
              <a:rPr sz="1400" spc="5">
                <a:solidFill>
                  <a:srgbClr val="000000"/>
                </a:solidFill>
                <a:latin typeface="Arial"/>
                <a:ea typeface="Arial"/>
                <a:cs typeface="Arial"/>
                <a:sym typeface="Arial"/>
              </a:rPr>
              <a:t>is </a:t>
            </a:r>
            <a:r>
              <a:rPr sz="1400" spc="-5">
                <a:solidFill>
                  <a:srgbClr val="000000"/>
                </a:solidFill>
                <a:latin typeface="Arial"/>
                <a:ea typeface="Arial"/>
                <a:cs typeface="Arial"/>
                <a:sym typeface="Arial"/>
              </a:rPr>
              <a:t>an atomic </a:t>
            </a:r>
            <a:r>
              <a:rPr sz="1400" spc="0">
                <a:solidFill>
                  <a:srgbClr val="000000"/>
                </a:solidFill>
                <a:latin typeface="Arial"/>
                <a:ea typeface="Arial"/>
                <a:cs typeface="Arial"/>
                <a:sym typeface="Arial"/>
              </a:rPr>
              <a:t>HW </a:t>
            </a:r>
            <a:r>
              <a:rPr sz="1400" spc="-5">
                <a:solidFill>
                  <a:srgbClr val="000000"/>
                </a:solidFill>
                <a:latin typeface="Arial"/>
                <a:ea typeface="Arial"/>
                <a:cs typeface="Arial"/>
                <a:sym typeface="Arial"/>
              </a:rPr>
              <a:t>instruction (checks and </a:t>
            </a:r>
            <a:r>
              <a:rPr sz="1400" spc="0">
                <a:solidFill>
                  <a:srgbClr val="000000"/>
                </a:solidFill>
                <a:latin typeface="Arial"/>
                <a:ea typeface="Arial"/>
                <a:cs typeface="Arial"/>
                <a:sym typeface="Arial"/>
              </a:rPr>
              <a:t>sets</a:t>
            </a:r>
            <a:r>
              <a:rPr sz="1400" spc="-175">
                <a:solidFill>
                  <a:srgbClr val="000000"/>
                </a:solidFill>
                <a:latin typeface="Arial"/>
                <a:ea typeface="Arial"/>
                <a:cs typeface="Arial"/>
                <a:sym typeface="Arial"/>
              </a:rPr>
              <a:t> </a:t>
            </a:r>
            <a:r>
              <a:rPr sz="1400" spc="-5">
                <a:solidFill>
                  <a:srgbClr val="000000"/>
                </a:solidFill>
                <a:latin typeface="Arial"/>
                <a:ea typeface="Arial"/>
                <a:cs typeface="Arial"/>
                <a:sym typeface="Arial"/>
              </a:rPr>
              <a:t>lock_ptr)</a:t>
            </a:r>
          </a:p>
        </p:txBody>
      </p:sp>
      <p:grpSp>
        <p:nvGrpSpPr>
          <p:cNvPr id="477" name="object 12"/>
          <p:cNvGrpSpPr/>
          <p:nvPr/>
        </p:nvGrpSpPr>
        <p:grpSpPr>
          <a:xfrm>
            <a:off x="8428823" y="1341872"/>
            <a:ext cx="1242061" cy="739141"/>
            <a:chOff x="0" y="0"/>
            <a:chExt cx="1242060" cy="739140"/>
          </a:xfrm>
        </p:grpSpPr>
        <p:sp>
          <p:nvSpPr>
            <p:cNvPr id="475" name="object 13"/>
            <p:cNvSpPr/>
            <p:nvPr/>
          </p:nvSpPr>
          <p:spPr>
            <a:xfrm>
              <a:off x="0" y="0"/>
              <a:ext cx="1242061" cy="739141"/>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sp>
          <p:nvSpPr>
            <p:cNvPr id="476" name="object 14"/>
            <p:cNvSpPr/>
            <p:nvPr/>
          </p:nvSpPr>
          <p:spPr>
            <a:xfrm>
              <a:off x="0" y="0"/>
              <a:ext cx="1242061" cy="739141"/>
            </a:xfrm>
            <a:prstGeom prst="rect">
              <a:avLst/>
            </a:prstGeom>
            <a:noFill/>
            <a:ln w="9144" cap="flat">
              <a:solidFill>
                <a:srgbClr val="000000"/>
              </a:solidFill>
              <a:prstDash val="solid"/>
              <a:round/>
            </a:ln>
            <a:effectLst/>
          </p:spPr>
          <p:txBody>
            <a:bodyPr wrap="square" lIns="45719" tIns="45719" rIns="45719" bIns="45719" numCol="1" anchor="t">
              <a:noAutofit/>
            </a:bodyPr>
            <a:lstStyle/>
            <a:p>
              <a:endParaRPr/>
            </a:p>
          </p:txBody>
        </p:sp>
      </p:grpSp>
      <p:sp>
        <p:nvSpPr>
          <p:cNvPr id="478" name="object 15"/>
          <p:cNvSpPr txBox="1"/>
          <p:nvPr/>
        </p:nvSpPr>
        <p:spPr>
          <a:xfrm>
            <a:off x="8454712" y="1409550"/>
            <a:ext cx="123317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87630" indent="87630" algn="ctr">
              <a:spcBef>
                <a:spcPts val="100"/>
              </a:spcBef>
              <a:defRPr sz="1400">
                <a:latin typeface="Arial"/>
                <a:ea typeface="Arial"/>
                <a:cs typeface="Arial"/>
                <a:sym typeface="Arial"/>
              </a:defRPr>
            </a:pPr>
            <a:r>
              <a:rPr dirty="0"/>
              <a:t>All</a:t>
            </a:r>
            <a:r>
              <a:rPr spc="-70" dirty="0"/>
              <a:t> </a:t>
            </a:r>
            <a:r>
              <a:rPr spc="-5" dirty="0"/>
              <a:t>accessors  </a:t>
            </a:r>
            <a:r>
              <a:rPr spc="-10" dirty="0"/>
              <a:t>have </a:t>
            </a:r>
            <a:r>
              <a:rPr dirty="0"/>
              <a:t>to use  </a:t>
            </a:r>
            <a:r>
              <a:rPr spc="-5" dirty="0"/>
              <a:t>the</a:t>
            </a:r>
            <a:r>
              <a:rPr spc="-20" dirty="0"/>
              <a:t> </a:t>
            </a:r>
            <a:r>
              <a:rPr dirty="0"/>
              <a:t>lock</a:t>
            </a:r>
          </a:p>
        </p:txBody>
      </p:sp>
      <p:sp>
        <p:nvSpPr>
          <p:cNvPr id="479" name="object 16"/>
          <p:cNvSpPr txBox="1"/>
          <p:nvPr/>
        </p:nvSpPr>
        <p:spPr>
          <a:xfrm>
            <a:off x="253999" y="5627125"/>
            <a:ext cx="110491"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a:solidFill>
                  <a:srgbClr val="999FA6"/>
                </a:solidFill>
                <a:latin typeface="Arial"/>
                <a:ea typeface="Arial"/>
                <a:cs typeface="Arial"/>
                <a:sym typeface="Arial"/>
              </a:defRPr>
            </a:lvl1pPr>
          </a:lstStyle>
          <a:p>
            <a:r>
              <a:t>8</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object 2"/>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Spinlocks</a:t>
            </a:r>
          </a:p>
        </p:txBody>
      </p:sp>
      <p:sp>
        <p:nvSpPr>
          <p:cNvPr id="482" name="object 4"/>
          <p:cNvSpPr txBox="1"/>
          <p:nvPr/>
        </p:nvSpPr>
        <p:spPr>
          <a:xfrm>
            <a:off x="254000" y="5627125"/>
            <a:ext cx="193040"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spc="-10">
                <a:solidFill>
                  <a:srgbClr val="999FA6"/>
                </a:solidFill>
                <a:latin typeface="Arial"/>
                <a:ea typeface="Arial"/>
                <a:cs typeface="Arial"/>
                <a:sym typeface="Arial"/>
              </a:defRPr>
            </a:lvl1pPr>
          </a:lstStyle>
          <a:p>
            <a:r>
              <a:t>23</a:t>
            </a:r>
          </a:p>
        </p:txBody>
      </p:sp>
      <p:sp>
        <p:nvSpPr>
          <p:cNvPr id="483" name="object 3"/>
          <p:cNvSpPr txBox="1"/>
          <p:nvPr/>
        </p:nvSpPr>
        <p:spPr>
          <a:xfrm>
            <a:off x="345439" y="1224659"/>
            <a:ext cx="9542782" cy="39997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pc="-5" dirty="0">
                <a:latin typeface="Arial"/>
                <a:ea typeface="Arial"/>
                <a:cs typeface="Arial"/>
                <a:sym typeface="Arial"/>
              </a:rPr>
              <a:t>Spinlocks are </a:t>
            </a:r>
            <a:r>
              <a:rPr dirty="0">
                <a:latin typeface="Arial"/>
                <a:ea typeface="Arial"/>
                <a:cs typeface="Arial"/>
                <a:sym typeface="Arial"/>
              </a:rPr>
              <a:t>used </a:t>
            </a:r>
            <a:r>
              <a:rPr spc="-5" dirty="0">
                <a:latin typeface="Arial"/>
                <a:ea typeface="Arial"/>
                <a:cs typeface="Arial"/>
                <a:sym typeface="Arial"/>
              </a:rPr>
              <a:t>to </a:t>
            </a:r>
            <a:r>
              <a:rPr dirty="0">
                <a:latin typeface="Arial"/>
                <a:ea typeface="Arial"/>
                <a:cs typeface="Arial"/>
                <a:sym typeface="Arial"/>
              </a:rPr>
              <a:t>ensure </a:t>
            </a:r>
            <a:r>
              <a:rPr spc="-10" dirty="0">
                <a:latin typeface="Arial"/>
                <a:ea typeface="Arial"/>
                <a:cs typeface="Arial"/>
                <a:sym typeface="Arial"/>
              </a:rPr>
              <a:t>that </a:t>
            </a:r>
            <a:r>
              <a:rPr spc="-5" dirty="0">
                <a:latin typeface="Arial"/>
                <a:ea typeface="Arial"/>
                <a:cs typeface="Arial"/>
                <a:sym typeface="Arial"/>
              </a:rPr>
              <a:t>only one </a:t>
            </a:r>
            <a:r>
              <a:rPr spc="-10" dirty="0">
                <a:latin typeface="Arial"/>
                <a:ea typeface="Arial"/>
                <a:cs typeface="Arial"/>
                <a:sym typeface="Arial"/>
              </a:rPr>
              <a:t>core </a:t>
            </a:r>
            <a:r>
              <a:rPr spc="-5" dirty="0">
                <a:latin typeface="Arial"/>
                <a:ea typeface="Arial"/>
                <a:cs typeface="Arial"/>
                <a:sym typeface="Arial"/>
              </a:rPr>
              <a:t>at </a:t>
            </a:r>
            <a:r>
              <a:rPr dirty="0">
                <a:latin typeface="Arial"/>
                <a:ea typeface="Arial"/>
                <a:cs typeface="Arial"/>
                <a:sym typeface="Arial"/>
              </a:rPr>
              <a:t>a </a:t>
            </a:r>
            <a:r>
              <a:rPr spc="-5" dirty="0">
                <a:latin typeface="Arial"/>
                <a:ea typeface="Arial"/>
                <a:cs typeface="Arial"/>
                <a:sym typeface="Arial"/>
              </a:rPr>
              <a:t>time </a:t>
            </a:r>
            <a:r>
              <a:rPr spc="-10" dirty="0">
                <a:latin typeface="Arial"/>
                <a:ea typeface="Arial"/>
                <a:cs typeface="Arial"/>
                <a:sym typeface="Arial"/>
              </a:rPr>
              <a:t>can access </a:t>
            </a:r>
            <a:r>
              <a:rPr spc="-5" dirty="0">
                <a:latin typeface="Arial"/>
                <a:ea typeface="Arial"/>
                <a:cs typeface="Arial"/>
                <a:sym typeface="Arial"/>
              </a:rPr>
              <a:t>shared</a:t>
            </a:r>
            <a:r>
              <a:rPr spc="114" dirty="0">
                <a:latin typeface="Arial"/>
                <a:ea typeface="Arial"/>
                <a:cs typeface="Arial"/>
                <a:sym typeface="Arial"/>
              </a:rPr>
              <a:t> </a:t>
            </a:r>
            <a:r>
              <a:rPr spc="-5" dirty="0">
                <a:latin typeface="Arial"/>
                <a:ea typeface="Arial"/>
                <a:cs typeface="Arial"/>
                <a:sym typeface="Arial"/>
              </a:rPr>
              <a:t>data</a:t>
            </a:r>
            <a:endParaRPr dirty="0">
              <a:latin typeface="Arial"/>
              <a:ea typeface="Arial"/>
              <a:cs typeface="Arial"/>
              <a:sym typeface="Arial"/>
            </a:endParaRPr>
          </a:p>
          <a:p>
            <a:pPr>
              <a:defRPr>
                <a:latin typeface="Arial"/>
                <a:ea typeface="Arial"/>
                <a:cs typeface="Arial"/>
                <a:sym typeface="Arial"/>
              </a:defRPr>
            </a:pPr>
            <a:endParaRPr dirty="0">
              <a:latin typeface="Arial"/>
              <a:ea typeface="Arial"/>
              <a:cs typeface="Arial"/>
              <a:sym typeface="Arial"/>
            </a:endParaRPr>
          </a:p>
          <a:p>
            <a:pPr marR="333375" indent="12700">
              <a:defRPr>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pc="-5" dirty="0">
                <a:latin typeface="Arial"/>
                <a:ea typeface="Arial"/>
                <a:cs typeface="Arial"/>
                <a:sym typeface="Arial"/>
              </a:rPr>
              <a:t>Spinlocks implement </a:t>
            </a:r>
            <a:r>
              <a:rPr dirty="0">
                <a:latin typeface="Arial"/>
                <a:ea typeface="Arial"/>
                <a:cs typeface="Arial"/>
                <a:sym typeface="Arial"/>
              </a:rPr>
              <a:t>a busy-waiting </a:t>
            </a:r>
            <a:r>
              <a:rPr spc="-5" dirty="0">
                <a:latin typeface="Arial"/>
                <a:ea typeface="Arial"/>
                <a:cs typeface="Arial"/>
                <a:sym typeface="Arial"/>
              </a:rPr>
              <a:t>mechanism </a:t>
            </a:r>
            <a:r>
              <a:rPr spc="-10" dirty="0">
                <a:latin typeface="Arial"/>
                <a:ea typeface="Arial"/>
                <a:cs typeface="Arial"/>
                <a:sym typeface="Arial"/>
              </a:rPr>
              <a:t>that </a:t>
            </a:r>
            <a:r>
              <a:rPr dirty="0">
                <a:latin typeface="Arial"/>
                <a:ea typeface="Arial"/>
                <a:cs typeface="Arial"/>
                <a:sym typeface="Arial"/>
              </a:rPr>
              <a:t>polls a </a:t>
            </a:r>
            <a:r>
              <a:rPr spc="-5" dirty="0">
                <a:latin typeface="Arial"/>
                <a:ea typeface="Arial"/>
                <a:cs typeface="Arial"/>
                <a:sym typeface="Arial"/>
              </a:rPr>
              <a:t>lock variable until </a:t>
            </a:r>
            <a:r>
              <a:rPr dirty="0">
                <a:latin typeface="Arial"/>
                <a:ea typeface="Arial"/>
                <a:cs typeface="Arial"/>
                <a:sym typeface="Arial"/>
              </a:rPr>
              <a:t>it </a:t>
            </a:r>
            <a:r>
              <a:rPr spc="-10" dirty="0">
                <a:latin typeface="Arial"/>
                <a:ea typeface="Arial"/>
                <a:cs typeface="Arial"/>
                <a:sym typeface="Arial"/>
              </a:rPr>
              <a:t>becomes  </a:t>
            </a:r>
            <a:r>
              <a:rPr spc="-5" dirty="0">
                <a:latin typeface="Arial"/>
                <a:ea typeface="Arial"/>
                <a:cs typeface="Arial"/>
                <a:sym typeface="Arial"/>
              </a:rPr>
              <a:t>available</a:t>
            </a:r>
            <a:r>
              <a:rPr spc="-34" dirty="0">
                <a:latin typeface="Arial"/>
                <a:ea typeface="Arial"/>
                <a:cs typeface="Arial"/>
                <a:sym typeface="Arial"/>
              </a:rPr>
              <a:t> </a:t>
            </a:r>
            <a:r>
              <a:rPr spc="-10" dirty="0">
                <a:latin typeface="Arial"/>
                <a:ea typeface="Arial"/>
                <a:cs typeface="Arial"/>
                <a:sym typeface="Arial"/>
              </a:rPr>
              <a:t>(</a:t>
            </a:r>
            <a:r>
              <a:rPr spc="-10" dirty="0" err="1">
                <a:latin typeface="Arial"/>
                <a:ea typeface="Arial"/>
                <a:cs typeface="Arial"/>
                <a:sym typeface="Arial"/>
              </a:rPr>
              <a:t>GetSpinlock</a:t>
            </a:r>
            <a:r>
              <a:rPr spc="-10" dirty="0">
                <a:latin typeface="Arial"/>
                <a:ea typeface="Arial"/>
                <a:cs typeface="Arial"/>
                <a:sym typeface="Arial"/>
              </a:rPr>
              <a:t>())</a:t>
            </a:r>
            <a:endParaRPr dirty="0">
              <a:latin typeface="Arial"/>
              <a:ea typeface="Arial"/>
              <a:cs typeface="Arial"/>
              <a:sym typeface="Arial"/>
            </a:endParaRPr>
          </a:p>
          <a:p>
            <a:pPr>
              <a:defRPr>
                <a:latin typeface="Arial"/>
                <a:ea typeface="Arial"/>
                <a:cs typeface="Arial"/>
                <a:sym typeface="Arial"/>
              </a:defRPr>
            </a:pPr>
            <a:endParaRPr dirty="0">
              <a:latin typeface="Arial"/>
              <a:ea typeface="Arial"/>
              <a:cs typeface="Arial"/>
              <a:sym typeface="Arial"/>
            </a:endParaRPr>
          </a:p>
          <a:p>
            <a:pPr indent="12700">
              <a:defRPr>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dirty="0">
                <a:latin typeface="Arial"/>
                <a:ea typeface="Arial"/>
                <a:cs typeface="Arial"/>
                <a:sym typeface="Arial"/>
              </a:rPr>
              <a:t>A </a:t>
            </a:r>
            <a:r>
              <a:rPr spc="-10" dirty="0">
                <a:latin typeface="Arial"/>
                <a:ea typeface="Arial"/>
                <a:cs typeface="Arial"/>
                <a:sym typeface="Arial"/>
              </a:rPr>
              <a:t>core </a:t>
            </a:r>
            <a:r>
              <a:rPr dirty="0">
                <a:latin typeface="Arial"/>
                <a:ea typeface="Arial"/>
                <a:cs typeface="Arial"/>
                <a:sym typeface="Arial"/>
              </a:rPr>
              <a:t>must </a:t>
            </a:r>
            <a:r>
              <a:rPr spc="-10" dirty="0">
                <a:latin typeface="Arial"/>
                <a:ea typeface="Arial"/>
                <a:cs typeface="Arial"/>
                <a:sym typeface="Arial"/>
              </a:rPr>
              <a:t>’get’ </a:t>
            </a:r>
            <a:r>
              <a:rPr spc="-5" dirty="0">
                <a:latin typeface="Arial"/>
                <a:ea typeface="Arial"/>
                <a:cs typeface="Arial"/>
                <a:sym typeface="Arial"/>
              </a:rPr>
              <a:t>the spinlock before entering the critical section of code and </a:t>
            </a:r>
            <a:r>
              <a:rPr dirty="0">
                <a:latin typeface="Arial"/>
                <a:ea typeface="Arial"/>
                <a:cs typeface="Arial"/>
                <a:sym typeface="Arial"/>
              </a:rPr>
              <a:t>must </a:t>
            </a:r>
            <a:r>
              <a:rPr spc="-5" dirty="0">
                <a:latin typeface="Arial"/>
                <a:ea typeface="Arial"/>
                <a:cs typeface="Arial"/>
                <a:sym typeface="Arial"/>
              </a:rPr>
              <a:t>release</a:t>
            </a:r>
            <a:r>
              <a:rPr spc="-135" dirty="0">
                <a:latin typeface="Arial"/>
                <a:ea typeface="Arial"/>
                <a:cs typeface="Arial"/>
                <a:sym typeface="Arial"/>
              </a:rPr>
              <a:t> </a:t>
            </a:r>
            <a:r>
              <a:rPr dirty="0">
                <a:latin typeface="Arial"/>
                <a:ea typeface="Arial"/>
                <a:cs typeface="Arial"/>
                <a:sym typeface="Arial"/>
              </a:rPr>
              <a:t>it</a:t>
            </a:r>
          </a:p>
          <a:p>
            <a:pPr indent="12700">
              <a:defRPr spc="-5">
                <a:latin typeface="Arial"/>
                <a:ea typeface="Arial"/>
                <a:cs typeface="Arial"/>
                <a:sym typeface="Arial"/>
              </a:defRPr>
            </a:pPr>
            <a:r>
              <a:rPr dirty="0"/>
              <a:t>afterwards</a:t>
            </a:r>
            <a:r>
              <a:rPr spc="20" dirty="0"/>
              <a:t> </a:t>
            </a:r>
            <a:r>
              <a:rPr spc="-10" dirty="0"/>
              <a:t>(</a:t>
            </a:r>
            <a:r>
              <a:rPr spc="-10" dirty="0" err="1"/>
              <a:t>ReleaseSpinLock</a:t>
            </a:r>
            <a:r>
              <a:rPr spc="-10" dirty="0"/>
              <a:t>())</a:t>
            </a:r>
          </a:p>
          <a:p>
            <a:pPr>
              <a:defRPr>
                <a:latin typeface="Arial"/>
                <a:ea typeface="Arial"/>
                <a:cs typeface="Arial"/>
                <a:sym typeface="Arial"/>
              </a:defRPr>
            </a:pPr>
            <a:endParaRPr spc="-10" dirty="0"/>
          </a:p>
          <a:p>
            <a:pPr marR="5080" indent="12700">
              <a:defRPr>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dirty="0">
                <a:latin typeface="Arial"/>
                <a:ea typeface="Arial"/>
                <a:cs typeface="Arial"/>
                <a:sym typeface="Arial"/>
              </a:rPr>
              <a:t>If </a:t>
            </a:r>
            <a:r>
              <a:rPr spc="-5" dirty="0">
                <a:latin typeface="Arial"/>
                <a:ea typeface="Arial"/>
                <a:cs typeface="Arial"/>
                <a:sym typeface="Arial"/>
              </a:rPr>
              <a:t>one </a:t>
            </a:r>
            <a:r>
              <a:rPr spc="-10" dirty="0">
                <a:latin typeface="Arial"/>
                <a:ea typeface="Arial"/>
                <a:cs typeface="Arial"/>
                <a:sym typeface="Arial"/>
              </a:rPr>
              <a:t>core </a:t>
            </a:r>
            <a:r>
              <a:rPr spc="-5" dirty="0">
                <a:latin typeface="Arial"/>
                <a:ea typeface="Arial"/>
                <a:cs typeface="Arial"/>
                <a:sym typeface="Arial"/>
              </a:rPr>
              <a:t>has already got the lock, </a:t>
            </a:r>
            <a:r>
              <a:rPr spc="-10" dirty="0">
                <a:latin typeface="Arial"/>
                <a:ea typeface="Arial"/>
                <a:cs typeface="Arial"/>
                <a:sym typeface="Arial"/>
              </a:rPr>
              <a:t>then </a:t>
            </a:r>
            <a:r>
              <a:rPr spc="-5" dirty="0">
                <a:latin typeface="Arial"/>
                <a:ea typeface="Arial"/>
                <a:cs typeface="Arial"/>
                <a:sym typeface="Arial"/>
              </a:rPr>
              <a:t>any </a:t>
            </a:r>
            <a:r>
              <a:rPr spc="-10" dirty="0">
                <a:latin typeface="Arial"/>
                <a:ea typeface="Arial"/>
                <a:cs typeface="Arial"/>
                <a:sym typeface="Arial"/>
              </a:rPr>
              <a:t>other core that </a:t>
            </a:r>
            <a:r>
              <a:rPr spc="-5" dirty="0">
                <a:latin typeface="Arial"/>
                <a:ea typeface="Arial"/>
                <a:cs typeface="Arial"/>
                <a:sym typeface="Arial"/>
              </a:rPr>
              <a:t>tries to get the lock </a:t>
            </a:r>
            <a:r>
              <a:rPr dirty="0">
                <a:latin typeface="Arial"/>
                <a:ea typeface="Arial"/>
                <a:cs typeface="Arial"/>
                <a:sym typeface="Arial"/>
              </a:rPr>
              <a:t>will </a:t>
            </a:r>
            <a:r>
              <a:rPr spc="-10" dirty="0">
                <a:latin typeface="Arial"/>
                <a:ea typeface="Arial"/>
                <a:cs typeface="Arial"/>
                <a:sym typeface="Arial"/>
              </a:rPr>
              <a:t>become  </a:t>
            </a:r>
            <a:r>
              <a:rPr spc="-5" dirty="0">
                <a:latin typeface="Arial"/>
                <a:ea typeface="Arial"/>
                <a:cs typeface="Arial"/>
                <a:sym typeface="Arial"/>
              </a:rPr>
              <a:t>blocked (busy-wait) until the lock </a:t>
            </a:r>
            <a:r>
              <a:rPr spc="-10" dirty="0">
                <a:latin typeface="Arial"/>
                <a:ea typeface="Arial"/>
                <a:cs typeface="Arial"/>
                <a:sym typeface="Arial"/>
              </a:rPr>
              <a:t>gets</a:t>
            </a:r>
            <a:r>
              <a:rPr spc="10" dirty="0">
                <a:latin typeface="Arial"/>
                <a:ea typeface="Arial"/>
                <a:cs typeface="Arial"/>
                <a:sym typeface="Arial"/>
              </a:rPr>
              <a:t> </a:t>
            </a:r>
            <a:r>
              <a:rPr spc="-5" dirty="0">
                <a:latin typeface="Arial"/>
                <a:ea typeface="Arial"/>
                <a:cs typeface="Arial"/>
                <a:sym typeface="Arial"/>
              </a:rPr>
              <a:t>released</a:t>
            </a:r>
            <a:endParaRPr dirty="0">
              <a:latin typeface="Arial"/>
              <a:ea typeface="Arial"/>
              <a:cs typeface="Arial"/>
              <a:sym typeface="Arial"/>
            </a:endParaRPr>
          </a:p>
          <a:p>
            <a:pPr>
              <a:defRPr>
                <a:latin typeface="Arial"/>
                <a:ea typeface="Arial"/>
                <a:cs typeface="Arial"/>
                <a:sym typeface="Arial"/>
              </a:defRPr>
            </a:pPr>
            <a:endParaRPr dirty="0">
              <a:latin typeface="Arial"/>
              <a:ea typeface="Arial"/>
              <a:cs typeface="Arial"/>
              <a:sym typeface="Arial"/>
            </a:endParaRPr>
          </a:p>
          <a:p>
            <a:pPr indent="12700">
              <a:defRPr>
                <a:latin typeface="Wingdings"/>
                <a:ea typeface="Wingdings"/>
                <a:cs typeface="Wingdings"/>
                <a:sym typeface="Wingdings"/>
              </a:defRPr>
            </a:pPr>
            <a:r>
              <a:rPr dirty="0"/>
              <a:t>☝</a:t>
            </a:r>
            <a:r>
              <a:rPr dirty="0">
                <a:latin typeface="Times New Roman"/>
                <a:ea typeface="Times New Roman"/>
                <a:cs typeface="Times New Roman"/>
                <a:sym typeface="Times New Roman"/>
              </a:rPr>
              <a:t> </a:t>
            </a:r>
            <a:r>
              <a:rPr spc="-5" dirty="0">
                <a:latin typeface="Arial"/>
                <a:ea typeface="Arial"/>
                <a:cs typeface="Arial"/>
                <a:sym typeface="Arial"/>
              </a:rPr>
              <a:t>Higher priority </a:t>
            </a:r>
            <a:r>
              <a:rPr dirty="0">
                <a:latin typeface="Arial"/>
                <a:ea typeface="Arial"/>
                <a:cs typeface="Arial"/>
                <a:sym typeface="Arial"/>
              </a:rPr>
              <a:t>task </a:t>
            </a:r>
            <a:r>
              <a:rPr spc="-5" dirty="0">
                <a:latin typeface="Arial"/>
                <a:ea typeface="Arial"/>
                <a:cs typeface="Arial"/>
                <a:sym typeface="Arial"/>
              </a:rPr>
              <a:t>or </a:t>
            </a:r>
            <a:r>
              <a:rPr dirty="0">
                <a:latin typeface="Arial"/>
                <a:ea typeface="Arial"/>
                <a:cs typeface="Arial"/>
                <a:sym typeface="Arial"/>
              </a:rPr>
              <a:t>ISRs </a:t>
            </a:r>
            <a:r>
              <a:rPr spc="-10" dirty="0">
                <a:latin typeface="Arial"/>
                <a:ea typeface="Arial"/>
                <a:cs typeface="Arial"/>
                <a:sym typeface="Arial"/>
              </a:rPr>
              <a:t>can </a:t>
            </a:r>
            <a:r>
              <a:rPr dirty="0">
                <a:latin typeface="Arial"/>
                <a:ea typeface="Arial"/>
                <a:cs typeface="Arial"/>
                <a:sym typeface="Arial"/>
              </a:rPr>
              <a:t>still </a:t>
            </a:r>
            <a:r>
              <a:rPr spc="-5" dirty="0">
                <a:latin typeface="Arial"/>
                <a:ea typeface="Arial"/>
                <a:cs typeface="Arial"/>
                <a:sym typeface="Arial"/>
              </a:rPr>
              <a:t>preempt tasks </a:t>
            </a:r>
            <a:r>
              <a:rPr spc="-10" dirty="0">
                <a:latin typeface="Arial"/>
                <a:ea typeface="Arial"/>
                <a:cs typeface="Arial"/>
                <a:sym typeface="Arial"/>
              </a:rPr>
              <a:t>that </a:t>
            </a:r>
            <a:r>
              <a:rPr spc="-5" dirty="0">
                <a:latin typeface="Arial"/>
                <a:ea typeface="Arial"/>
                <a:cs typeface="Arial"/>
                <a:sym typeface="Arial"/>
              </a:rPr>
              <a:t>are blocked waiting for the</a:t>
            </a:r>
            <a:r>
              <a:rPr spc="110" dirty="0">
                <a:latin typeface="Arial"/>
                <a:ea typeface="Arial"/>
                <a:cs typeface="Arial"/>
                <a:sym typeface="Arial"/>
              </a:rPr>
              <a:t> </a:t>
            </a:r>
            <a:r>
              <a:rPr spc="-5" dirty="0">
                <a:latin typeface="Arial"/>
                <a:ea typeface="Arial"/>
                <a:cs typeface="Arial"/>
                <a:sym typeface="Arial"/>
              </a:rPr>
              <a:t>spinlock</a:t>
            </a:r>
            <a:endParaRPr dirty="0">
              <a:latin typeface="Arial"/>
              <a:ea typeface="Arial"/>
              <a:cs typeface="Arial"/>
              <a:sym typeface="Arial"/>
            </a:endParaRPr>
          </a:p>
          <a:p>
            <a:pPr indent="424180">
              <a:tabLst>
                <a:tab pos="1270000" algn="l"/>
              </a:tabLst>
              <a:defRPr>
                <a:latin typeface="Wingdings"/>
                <a:ea typeface="Wingdings"/>
                <a:cs typeface="Wingdings"/>
                <a:sym typeface="Wingdings"/>
              </a:defRPr>
            </a:pPr>
            <a:r>
              <a:rPr dirty="0"/>
              <a:t>☝</a:t>
            </a:r>
            <a:r>
              <a:rPr spc="55" dirty="0">
                <a:latin typeface="Times New Roman"/>
                <a:ea typeface="Times New Roman"/>
                <a:cs typeface="Times New Roman"/>
                <a:sym typeface="Times New Roman"/>
              </a:rPr>
              <a:t> </a:t>
            </a:r>
            <a:r>
              <a:rPr spc="-10" dirty="0">
                <a:latin typeface="Arial"/>
                <a:ea typeface="Arial"/>
                <a:cs typeface="Arial"/>
                <a:sym typeface="Arial"/>
              </a:rPr>
              <a:t>What	</a:t>
            </a:r>
            <a:r>
              <a:rPr dirty="0">
                <a:latin typeface="Arial"/>
                <a:ea typeface="Arial"/>
                <a:cs typeface="Arial"/>
                <a:sym typeface="Arial"/>
              </a:rPr>
              <a:t>to do </a:t>
            </a:r>
            <a:r>
              <a:rPr spc="-5" dirty="0">
                <a:latin typeface="Arial"/>
                <a:ea typeface="Arial"/>
                <a:cs typeface="Arial"/>
                <a:sym typeface="Arial"/>
              </a:rPr>
              <a:t>about</a:t>
            </a:r>
            <a:r>
              <a:rPr spc="-20" dirty="0">
                <a:latin typeface="Arial"/>
                <a:ea typeface="Arial"/>
                <a:cs typeface="Arial"/>
                <a:sym typeface="Arial"/>
              </a:rPr>
              <a:t> </a:t>
            </a:r>
            <a:r>
              <a:rPr spc="-5" dirty="0">
                <a:latin typeface="Arial"/>
                <a:ea typeface="Arial"/>
                <a:cs typeface="Arial"/>
                <a:sym typeface="Arial"/>
              </a:rPr>
              <a:t>this?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object 6"/>
          <p:cNvSpPr txBox="1"/>
          <p:nvPr/>
        </p:nvSpPr>
        <p:spPr>
          <a:xfrm>
            <a:off x="63500" y="5848713"/>
            <a:ext cx="193040" cy="174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spc="-10">
                <a:solidFill>
                  <a:srgbClr val="999FA6"/>
                </a:solidFill>
                <a:latin typeface="Arial"/>
                <a:ea typeface="Arial"/>
                <a:cs typeface="Arial"/>
                <a:sym typeface="Arial"/>
              </a:defRPr>
            </a:lvl1pPr>
          </a:lstStyle>
          <a:p>
            <a:r>
              <a:t>24</a:t>
            </a:r>
          </a:p>
        </p:txBody>
      </p:sp>
      <p:sp>
        <p:nvSpPr>
          <p:cNvPr id="486" name="object 3"/>
          <p:cNvSpPr txBox="1">
            <a:spLocks noGrp="1"/>
          </p:cNvSpPr>
          <p:nvPr>
            <p:ph type="title"/>
          </p:nvPr>
        </p:nvSpPr>
        <p:spPr>
          <a:xfrm>
            <a:off x="446023" y="152779"/>
            <a:ext cx="4826635" cy="795022"/>
          </a:xfrm>
          <a:prstGeom prst="rect">
            <a:avLst/>
          </a:prstGeom>
        </p:spPr>
        <p:txBody>
          <a:bodyPr/>
          <a:lstStyle/>
          <a:p>
            <a:pPr marR="5080" indent="14604">
              <a:lnSpc>
                <a:spcPts val="2700"/>
              </a:lnSpc>
              <a:spcBef>
                <a:spcPts val="700"/>
              </a:spcBef>
              <a:defRPr spc="-100"/>
            </a:pPr>
            <a:r>
              <a:t>Concurrency and Parallelism  </a:t>
            </a:r>
            <a:r>
              <a:rPr>
                <a:solidFill>
                  <a:srgbClr val="A80062"/>
                </a:solidFill>
              </a:rPr>
              <a:t>Disadvantages of busy waiting</a:t>
            </a:r>
          </a:p>
        </p:txBody>
      </p:sp>
      <p:sp>
        <p:nvSpPr>
          <p:cNvPr id="487" name="object 4"/>
          <p:cNvSpPr txBox="1"/>
          <p:nvPr/>
        </p:nvSpPr>
        <p:spPr>
          <a:xfrm>
            <a:off x="446022" y="1101216"/>
            <a:ext cx="9444357" cy="1442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155"/>
              <a:t> </a:t>
            </a:r>
            <a:r>
              <a:rPr spc="0"/>
              <a:t>Busy-waiting </a:t>
            </a:r>
            <a:r>
              <a:rPr spc="-5"/>
              <a:t>wastes processor </a:t>
            </a:r>
            <a:r>
              <a:rPr spc="-10"/>
              <a:t>cycles</a:t>
            </a:r>
          </a:p>
          <a:p>
            <a:pPr>
              <a:defRPr sz="2900">
                <a:latin typeface="Arial"/>
                <a:ea typeface="Arial"/>
                <a:cs typeface="Arial"/>
                <a:sym typeface="Arial"/>
              </a:defRPr>
            </a:pPr>
            <a:endParaRPr spc="-10"/>
          </a:p>
          <a:p>
            <a:pPr marL="520065" marR="5080" indent="-274320">
              <a:lnSpc>
                <a:spcPct val="103099"/>
              </a:lnSpc>
              <a:buSzPct val="100000"/>
              <a:buChar char="❑"/>
              <a:tabLst>
                <a:tab pos="520700" algn="l"/>
              </a:tabLst>
              <a:defRPr sz="1600" spc="-5">
                <a:latin typeface="Arial"/>
                <a:ea typeface="Arial"/>
                <a:cs typeface="Arial"/>
                <a:sym typeface="Arial"/>
              </a:defRPr>
            </a:pPr>
            <a:r>
              <a:t>Prevents the </a:t>
            </a:r>
            <a:r>
              <a:rPr spc="0"/>
              <a:t>task that </a:t>
            </a:r>
            <a:r>
              <a:t>has the </a:t>
            </a:r>
            <a:r>
              <a:rPr spc="0"/>
              <a:t>lock </a:t>
            </a:r>
            <a:r>
              <a:t>from running </a:t>
            </a:r>
            <a:r>
              <a:rPr spc="0"/>
              <a:t>as </a:t>
            </a:r>
            <a:r>
              <a:t>the </a:t>
            </a:r>
            <a:r>
              <a:rPr spc="0"/>
              <a:t>memory of </a:t>
            </a:r>
            <a:r>
              <a:t>the locked variable is blocked </a:t>
            </a:r>
            <a:r>
              <a:rPr spc="-10"/>
              <a:t>by  </a:t>
            </a:r>
            <a:r>
              <a:t>the busy waiting</a:t>
            </a:r>
            <a:r>
              <a:rPr spc="-10"/>
              <a:t> </a:t>
            </a:r>
            <a:r>
              <a:t>process</a:t>
            </a:r>
          </a:p>
          <a:p>
            <a:pPr marL="520065" indent="-274954">
              <a:spcBef>
                <a:spcPts val="500"/>
              </a:spcBef>
              <a:buSzPct val="100000"/>
              <a:buChar char="❑"/>
              <a:tabLst>
                <a:tab pos="520700" algn="l"/>
              </a:tabLst>
              <a:defRPr sz="1600">
                <a:latin typeface="Arial"/>
                <a:ea typeface="Arial"/>
                <a:cs typeface="Arial"/>
                <a:sym typeface="Arial"/>
              </a:defRPr>
            </a:pPr>
            <a:r>
              <a:t>All other </a:t>
            </a:r>
            <a:r>
              <a:rPr spc="-5"/>
              <a:t>cores, </a:t>
            </a:r>
            <a:r>
              <a:t>that </a:t>
            </a:r>
            <a:r>
              <a:rPr spc="-5"/>
              <a:t>want to access the </a:t>
            </a:r>
            <a:r>
              <a:t>memory </a:t>
            </a:r>
            <a:r>
              <a:rPr spc="-5"/>
              <a:t>would </a:t>
            </a:r>
            <a:r>
              <a:t>stall, </a:t>
            </a:r>
            <a:r>
              <a:rPr spc="-10"/>
              <a:t>which </a:t>
            </a:r>
            <a:r>
              <a:rPr spc="-5"/>
              <a:t>would increase their</a:t>
            </a:r>
            <a:r>
              <a:rPr spc="70"/>
              <a:t> </a:t>
            </a:r>
            <a:r>
              <a:rPr spc="-5"/>
              <a:t>runtime</a:t>
            </a:r>
          </a:p>
        </p:txBody>
      </p:sp>
      <p:pic>
        <p:nvPicPr>
          <p:cNvPr id="2" name="Picture 1">
            <a:extLst>
              <a:ext uri="{FF2B5EF4-FFF2-40B4-BE49-F238E27FC236}">
                <a16:creationId xmlns:a16="http://schemas.microsoft.com/office/drawing/2014/main" id="{2A5BB2F6-7EDD-7548-A7D0-BF6CB5E1376C}"/>
              </a:ext>
            </a:extLst>
          </p:cNvPr>
          <p:cNvPicPr>
            <a:picLocks noChangeAspect="1"/>
          </p:cNvPicPr>
          <p:nvPr/>
        </p:nvPicPr>
        <p:blipFill>
          <a:blip r:embed="rId2"/>
          <a:stretch>
            <a:fillRect/>
          </a:stretch>
        </p:blipFill>
        <p:spPr>
          <a:xfrm>
            <a:off x="2495550" y="2915013"/>
            <a:ext cx="5981700" cy="293370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object 2"/>
          <p:cNvSpPr txBox="1">
            <a:spLocks noGrp="1"/>
          </p:cNvSpPr>
          <p:nvPr>
            <p:ph type="title"/>
          </p:nvPr>
        </p:nvSpPr>
        <p:spPr>
          <a:xfrm>
            <a:off x="246683" y="124204"/>
            <a:ext cx="6875782" cy="842646"/>
          </a:xfrm>
          <a:prstGeom prst="rect">
            <a:avLst/>
          </a:prstGeom>
        </p:spPr>
        <p:txBody>
          <a:bodyPr/>
          <a:lstStyle/>
          <a:p>
            <a:pPr indent="12700">
              <a:lnSpc>
                <a:spcPts val="3200"/>
              </a:lnSpc>
              <a:defRPr spc="-100"/>
            </a:pPr>
            <a:r>
              <a:t>Concurrency and</a:t>
            </a:r>
            <a:r>
              <a:rPr spc="0"/>
              <a:t> </a:t>
            </a:r>
            <a:r>
              <a:t>Parallelism</a:t>
            </a:r>
          </a:p>
          <a:p>
            <a:pPr indent="20954">
              <a:lnSpc>
                <a:spcPts val="3200"/>
              </a:lnSpc>
              <a:defRPr spc="-100">
                <a:solidFill>
                  <a:srgbClr val="A80062"/>
                </a:solidFill>
              </a:defRPr>
            </a:pPr>
            <a:r>
              <a:t>How to ensure safe access to shared</a:t>
            </a:r>
            <a:r>
              <a:rPr spc="100"/>
              <a:t> </a:t>
            </a:r>
            <a:r>
              <a:t>data?</a:t>
            </a:r>
          </a:p>
        </p:txBody>
      </p:sp>
      <p:graphicFrame>
        <p:nvGraphicFramePr>
          <p:cNvPr id="490" name="object 3"/>
          <p:cNvGraphicFramePr/>
          <p:nvPr/>
        </p:nvGraphicFramePr>
        <p:xfrm>
          <a:off x="1533144" y="1901951"/>
          <a:ext cx="3584574" cy="3311650"/>
        </p:xfrm>
        <a:graphic>
          <a:graphicData uri="http://schemas.openxmlformats.org/drawingml/2006/table">
            <a:tbl>
              <a:tblPr>
                <a:tableStyleId>{4C3C2611-4C71-4FC5-86AE-919BDF0F9419}</a:tableStyleId>
              </a:tblPr>
              <a:tblGrid>
                <a:gridCol w="2075814">
                  <a:extLst>
                    <a:ext uri="{9D8B030D-6E8A-4147-A177-3AD203B41FA5}">
                      <a16:colId xmlns:a16="http://schemas.microsoft.com/office/drawing/2014/main" val="20000"/>
                    </a:ext>
                  </a:extLst>
                </a:gridCol>
                <a:gridCol w="1508760">
                  <a:extLst>
                    <a:ext uri="{9D8B030D-6E8A-4147-A177-3AD203B41FA5}">
                      <a16:colId xmlns:a16="http://schemas.microsoft.com/office/drawing/2014/main" val="20001"/>
                    </a:ext>
                  </a:extLst>
                </a:gridCol>
              </a:tblGrid>
              <a:tr h="348996">
                <a:tc>
                  <a:txBody>
                    <a:bodyPr/>
                    <a:lstStyle/>
                    <a:p>
                      <a:pPr indent="72389">
                        <a:lnSpc>
                          <a:spcPts val="2000"/>
                        </a:lnSpc>
                        <a:defRPr sz="1800" spc="-5">
                          <a:latin typeface="Arial"/>
                          <a:ea typeface="Arial"/>
                          <a:cs typeface="Arial"/>
                        </a:defRPr>
                      </a:pPr>
                      <a:r>
                        <a:t>Single </a:t>
                      </a:r>
                      <a:r>
                        <a:rPr spc="-10"/>
                        <a:t>core</a:t>
                      </a:r>
                      <a:r>
                        <a:rPr spc="-25"/>
                        <a:t> </a:t>
                      </a:r>
                      <a:r>
                        <a:t>system</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FEFEF"/>
                    </a:solidFill>
                  </a:tcPr>
                </a:tc>
                <a:tc>
                  <a:txBody>
                    <a:bodyPr/>
                    <a:lstStyle/>
                    <a:p>
                      <a:pPr indent="0">
                        <a:lnSpc>
                          <a:spcPct val="100000"/>
                        </a:lnSpc>
                        <a:defRPr sz="1400">
                          <a:latin typeface="Times New Roman"/>
                          <a:ea typeface="Times New Roman"/>
                          <a:cs typeface="Times New Roman"/>
                          <a:sym typeface="Times New Roman"/>
                        </a:defRPr>
                      </a:pPr>
                      <a:endParaRPr/>
                    </a:p>
                  </a:txBody>
                  <a:tcPr marL="0" marR="0" marT="0" marB="0" horzOverflow="overflow">
                    <a:lnL w="12700">
                      <a:solidFill>
                        <a:srgbClr val="000000"/>
                      </a:solidFill>
                    </a:lnL>
                    <a:lnB w="12700">
                      <a:solidFill>
                        <a:srgbClr val="000000"/>
                      </a:solidFill>
                    </a:lnB>
                  </a:tcPr>
                </a:tc>
                <a:extLst>
                  <a:ext uri="{0D108BD9-81ED-4DB2-BD59-A6C34878D82A}">
                    <a16:rowId xmlns:a16="http://schemas.microsoft.com/office/drawing/2014/main" val="10000"/>
                  </a:ext>
                </a:extLst>
              </a:tr>
              <a:tr h="484630">
                <a:tc gridSpan="2">
                  <a:txBody>
                    <a:bodyPr/>
                    <a:lstStyle/>
                    <a:p>
                      <a:pPr indent="969644">
                        <a:lnSpc>
                          <a:spcPct val="100000"/>
                        </a:lnSpc>
                        <a:spcBef>
                          <a:spcPts val="600"/>
                        </a:spcBef>
                        <a:defRPr sz="1800" spc="-5">
                          <a:latin typeface="Arial"/>
                          <a:ea typeface="Arial"/>
                          <a:cs typeface="Arial"/>
                        </a:defRPr>
                      </a:pPr>
                      <a:r>
                        <a:t>Interrupt</a:t>
                      </a:r>
                      <a:r>
                        <a:rPr spc="-15"/>
                        <a:t> </a:t>
                      </a:r>
                      <a:r>
                        <a:rPr spc="0"/>
                        <a:t>disable</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EFEFEF"/>
                    </a:solidFill>
                  </a:tcPr>
                </a:tc>
                <a:tc hMerge="1">
                  <a:txBody>
                    <a:bodyPr/>
                    <a:lstStyle/>
                    <a:p>
                      <a:endParaRPr lang="en-US"/>
                    </a:p>
                  </a:txBody>
                  <a:tcPr/>
                </a:tc>
                <a:extLst>
                  <a:ext uri="{0D108BD9-81ED-4DB2-BD59-A6C34878D82A}">
                    <a16:rowId xmlns:a16="http://schemas.microsoft.com/office/drawing/2014/main" val="10001"/>
                  </a:ext>
                </a:extLst>
              </a:tr>
              <a:tr h="2478024">
                <a:tc gridSpan="2">
                  <a:txBody>
                    <a:bodyPr/>
                    <a:lstStyle/>
                    <a:p>
                      <a:pPr marL="378459" indent="-287654">
                        <a:lnSpc>
                          <a:spcPct val="100000"/>
                        </a:lnSpc>
                        <a:spcBef>
                          <a:spcPts val="1000"/>
                        </a:spcBef>
                        <a:buSzPct val="100000"/>
                        <a:buChar char="•"/>
                        <a:tabLst>
                          <a:tab pos="368300" algn="l"/>
                          <a:tab pos="368300" algn="l"/>
                        </a:tabLst>
                        <a:defRPr sz="1800" spc="-10">
                          <a:latin typeface="Arial"/>
                          <a:ea typeface="Arial"/>
                          <a:cs typeface="Arial"/>
                        </a:defRPr>
                      </a:pPr>
                      <a:r>
                        <a:t>Prevents </a:t>
                      </a:r>
                      <a:r>
                        <a:rPr spc="-5"/>
                        <a:t>rescheduling</a:t>
                      </a:r>
                      <a:r>
                        <a:rPr spc="20"/>
                        <a:t> </a:t>
                      </a:r>
                      <a:r>
                        <a:rPr spc="0"/>
                        <a:t>by</a:t>
                      </a:r>
                    </a:p>
                    <a:p>
                      <a:pPr indent="378459">
                        <a:lnSpc>
                          <a:spcPct val="100000"/>
                        </a:lnSpc>
                        <a:defRPr sz="1800">
                          <a:latin typeface="Arial"/>
                          <a:ea typeface="Arial"/>
                          <a:cs typeface="Arial"/>
                        </a:defRPr>
                      </a:pPr>
                      <a:r>
                        <a:t>disabling</a:t>
                      </a:r>
                      <a:r>
                        <a:rPr spc="-45"/>
                        <a:t> </a:t>
                      </a:r>
                      <a:r>
                        <a:rPr spc="-5"/>
                        <a:t>interrupts</a:t>
                      </a:r>
                    </a:p>
                    <a:p>
                      <a:pPr marL="378460" marR="264159" indent="-287020">
                        <a:lnSpc>
                          <a:spcPct val="100000"/>
                        </a:lnSpc>
                        <a:buSzPct val="100000"/>
                        <a:buChar char="•"/>
                        <a:tabLst>
                          <a:tab pos="368300" algn="l"/>
                          <a:tab pos="368300" algn="l"/>
                        </a:tabLst>
                        <a:defRPr sz="1800" spc="-5">
                          <a:latin typeface="Arial"/>
                          <a:ea typeface="Arial"/>
                          <a:cs typeface="Arial"/>
                        </a:defRPr>
                      </a:pPr>
                      <a:r>
                        <a:t>High priority </a:t>
                      </a:r>
                      <a:r>
                        <a:rPr spc="0"/>
                        <a:t>task </a:t>
                      </a:r>
                      <a:r>
                        <a:t>or interrupt  </a:t>
                      </a:r>
                      <a:r>
                        <a:rPr spc="-10"/>
                        <a:t>cannot </a:t>
                      </a:r>
                      <a:r>
                        <a:t>preempt </a:t>
                      </a:r>
                      <a:r>
                        <a:rPr spc="0"/>
                        <a:t>a low </a:t>
                      </a:r>
                      <a:r>
                        <a:t>priority  task while accessing shared  data</a:t>
                      </a:r>
                    </a:p>
                    <a:p>
                      <a:pPr marL="378460" marR="708659" indent="-287020">
                        <a:lnSpc>
                          <a:spcPct val="100000"/>
                        </a:lnSpc>
                        <a:buSzPct val="100000"/>
                        <a:buChar char="•"/>
                        <a:tabLst>
                          <a:tab pos="368300" algn="l"/>
                          <a:tab pos="368300" algn="l"/>
                        </a:tabLst>
                        <a:defRPr sz="1800" spc="-10">
                          <a:latin typeface="Arial"/>
                          <a:ea typeface="Arial"/>
                          <a:cs typeface="Arial"/>
                        </a:defRPr>
                      </a:pPr>
                      <a:r>
                        <a:t>Access </a:t>
                      </a:r>
                      <a:r>
                        <a:rPr spc="-5"/>
                        <a:t>to shared data </a:t>
                      </a:r>
                      <a:r>
                        <a:rPr spc="0"/>
                        <a:t>is  </a:t>
                      </a:r>
                      <a:r>
                        <a:rPr spc="-5"/>
                        <a:t>thereby</a:t>
                      </a:r>
                      <a:r>
                        <a:rPr spc="0"/>
                        <a:t> serialized</a:t>
                      </a:r>
                    </a:p>
                  </a:txBody>
                  <a:tcPr marL="0" marR="0" marT="0" marB="0" horzOverflow="overflow">
                    <a:lnL>
                      <a:solidFill>
                        <a:srgbClr val="3E126C"/>
                      </a:solidFill>
                    </a:lnL>
                    <a:lnR>
                      <a:solidFill>
                        <a:srgbClr val="3E126C"/>
                      </a:solidFill>
                    </a:lnR>
                    <a:lnT w="12700">
                      <a:solidFill>
                        <a:srgbClr val="000000"/>
                      </a:solidFill>
                    </a:lnT>
                    <a:lnB>
                      <a:solidFill>
                        <a:srgbClr val="3E126C"/>
                      </a:solidFill>
                    </a:lnB>
                    <a:solidFill>
                      <a:srgbClr val="D7BDF4"/>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graphicFrame>
        <p:nvGraphicFramePr>
          <p:cNvPr id="491" name="object 4"/>
          <p:cNvGraphicFramePr/>
          <p:nvPr/>
        </p:nvGraphicFramePr>
        <p:xfrm>
          <a:off x="5600700" y="1901951"/>
          <a:ext cx="3583303" cy="3265932"/>
        </p:xfrm>
        <a:graphic>
          <a:graphicData uri="http://schemas.openxmlformats.org/drawingml/2006/table">
            <a:tbl>
              <a:tblPr>
                <a:tableStyleId>{4C3C2611-4C71-4FC5-86AE-919BDF0F9419}</a:tableStyleId>
              </a:tblPr>
              <a:tblGrid>
                <a:gridCol w="2075814">
                  <a:extLst>
                    <a:ext uri="{9D8B030D-6E8A-4147-A177-3AD203B41FA5}">
                      <a16:colId xmlns:a16="http://schemas.microsoft.com/office/drawing/2014/main" val="20000"/>
                    </a:ext>
                  </a:extLst>
                </a:gridCol>
                <a:gridCol w="1507489">
                  <a:extLst>
                    <a:ext uri="{9D8B030D-6E8A-4147-A177-3AD203B41FA5}">
                      <a16:colId xmlns:a16="http://schemas.microsoft.com/office/drawing/2014/main" val="20001"/>
                    </a:ext>
                  </a:extLst>
                </a:gridCol>
              </a:tblGrid>
              <a:tr h="348996">
                <a:tc>
                  <a:txBody>
                    <a:bodyPr/>
                    <a:lstStyle/>
                    <a:p>
                      <a:pPr indent="110489">
                        <a:lnSpc>
                          <a:spcPts val="2000"/>
                        </a:lnSpc>
                        <a:defRPr sz="1800" spc="-5">
                          <a:latin typeface="Arial"/>
                          <a:ea typeface="Arial"/>
                          <a:cs typeface="Arial"/>
                        </a:defRPr>
                      </a:pPr>
                      <a:r>
                        <a:t>Many </a:t>
                      </a:r>
                      <a:r>
                        <a:rPr spc="-10"/>
                        <a:t>core </a:t>
                      </a:r>
                      <a:r>
                        <a:t>system</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D5DBDF"/>
                    </a:solidFill>
                  </a:tcPr>
                </a:tc>
                <a:tc>
                  <a:txBody>
                    <a:bodyPr/>
                    <a:lstStyle/>
                    <a:p>
                      <a:pPr indent="0">
                        <a:lnSpc>
                          <a:spcPct val="100000"/>
                        </a:lnSpc>
                        <a:defRPr sz="1400">
                          <a:latin typeface="Times New Roman"/>
                          <a:ea typeface="Times New Roman"/>
                          <a:cs typeface="Times New Roman"/>
                          <a:sym typeface="Times New Roman"/>
                        </a:defRPr>
                      </a:pPr>
                      <a:endParaRPr/>
                    </a:p>
                  </a:txBody>
                  <a:tcPr marL="0" marR="0" marT="0" marB="0" horzOverflow="overflow">
                    <a:lnL w="12700">
                      <a:solidFill>
                        <a:srgbClr val="000000"/>
                      </a:solidFill>
                    </a:lnL>
                    <a:lnB w="12700">
                      <a:solidFill>
                        <a:srgbClr val="000000"/>
                      </a:solidFill>
                    </a:lnB>
                  </a:tcPr>
                </a:tc>
                <a:extLst>
                  <a:ext uri="{0D108BD9-81ED-4DB2-BD59-A6C34878D82A}">
                    <a16:rowId xmlns:a16="http://schemas.microsoft.com/office/drawing/2014/main" val="10000"/>
                  </a:ext>
                </a:extLst>
              </a:tr>
              <a:tr h="461772">
                <a:tc gridSpan="2">
                  <a:txBody>
                    <a:bodyPr/>
                    <a:lstStyle/>
                    <a:p>
                      <a:pPr indent="0" algn="ctr">
                        <a:lnSpc>
                          <a:spcPct val="100000"/>
                        </a:lnSpc>
                        <a:spcBef>
                          <a:spcPts val="700"/>
                        </a:spcBef>
                        <a:defRPr sz="1800"/>
                      </a:pPr>
                      <a:r>
                        <a:rPr sz="1600" spc="-5">
                          <a:latin typeface="Arial"/>
                          <a:ea typeface="Arial"/>
                          <a:cs typeface="Arial"/>
                        </a:rPr>
                        <a:t>Spinlock</a:t>
                      </a:r>
                    </a:p>
                  </a:txBody>
                  <a:tcPr marL="0" marR="0" marT="0" marB="0" horzOverflow="overflow">
                    <a:lnL w="12700">
                      <a:solidFill>
                        <a:srgbClr val="000000"/>
                      </a:solidFill>
                    </a:lnL>
                    <a:lnR w="12700">
                      <a:solidFill>
                        <a:srgbClr val="000000"/>
                      </a:solidFill>
                    </a:lnR>
                    <a:lnT w="12700">
                      <a:solidFill>
                        <a:srgbClr val="000000"/>
                      </a:solidFill>
                    </a:lnT>
                    <a:lnB w="12700">
                      <a:solidFill>
                        <a:srgbClr val="000000"/>
                      </a:solidFill>
                    </a:lnB>
                    <a:solidFill>
                      <a:srgbClr val="D5DBDF"/>
                    </a:solidFill>
                  </a:tcPr>
                </a:tc>
                <a:tc hMerge="1">
                  <a:txBody>
                    <a:bodyPr/>
                    <a:lstStyle/>
                    <a:p>
                      <a:endParaRPr lang="en-US"/>
                    </a:p>
                  </a:txBody>
                  <a:tcPr/>
                </a:tc>
                <a:extLst>
                  <a:ext uri="{0D108BD9-81ED-4DB2-BD59-A6C34878D82A}">
                    <a16:rowId xmlns:a16="http://schemas.microsoft.com/office/drawing/2014/main" val="10001"/>
                  </a:ext>
                </a:extLst>
              </a:tr>
              <a:tr h="2455164">
                <a:tc gridSpan="2">
                  <a:txBody>
                    <a:bodyPr/>
                    <a:lstStyle/>
                    <a:p>
                      <a:pPr indent="0">
                        <a:lnSpc>
                          <a:spcPct val="100000"/>
                        </a:lnSpc>
                        <a:defRPr sz="2000">
                          <a:latin typeface="Times New Roman"/>
                          <a:ea typeface="Times New Roman"/>
                          <a:cs typeface="Times New Roman"/>
                          <a:sym typeface="Times New Roman"/>
                        </a:defRPr>
                      </a:pPr>
                      <a:endParaRPr/>
                    </a:p>
                    <a:p>
                      <a:pPr indent="0">
                        <a:lnSpc>
                          <a:spcPct val="100000"/>
                        </a:lnSpc>
                        <a:defRPr sz="2000">
                          <a:latin typeface="Times New Roman"/>
                          <a:ea typeface="Times New Roman"/>
                          <a:cs typeface="Times New Roman"/>
                          <a:sym typeface="Times New Roman"/>
                        </a:defRPr>
                      </a:pPr>
                      <a:endParaRPr/>
                    </a:p>
                    <a:p>
                      <a:pPr marL="378460" marR="443230" indent="-287020">
                        <a:lnSpc>
                          <a:spcPct val="100000"/>
                        </a:lnSpc>
                        <a:spcBef>
                          <a:spcPts val="1700"/>
                        </a:spcBef>
                        <a:buSzPct val="100000"/>
                        <a:buChar char="•"/>
                        <a:tabLst>
                          <a:tab pos="368300" algn="l"/>
                          <a:tab pos="368300" algn="l"/>
                        </a:tabLst>
                        <a:defRPr sz="1800" spc="-5">
                          <a:latin typeface="Arial"/>
                          <a:ea typeface="Arial"/>
                          <a:cs typeface="Arial"/>
                        </a:defRPr>
                      </a:pPr>
                      <a:r>
                        <a:t>Spinlock prevents parallel  </a:t>
                      </a:r>
                      <a:r>
                        <a:rPr spc="-10"/>
                        <a:t>access </a:t>
                      </a:r>
                      <a:r>
                        <a:rPr spc="0"/>
                        <a:t>to </a:t>
                      </a:r>
                      <a:r>
                        <a:t>shared data from  different</a:t>
                      </a:r>
                      <a:r>
                        <a:rPr spc="0"/>
                        <a:t> </a:t>
                      </a:r>
                      <a:r>
                        <a:rPr spc="-10"/>
                        <a:t>cores</a:t>
                      </a:r>
                    </a:p>
                  </a:txBody>
                  <a:tcPr marL="0" marR="0" marT="0" marB="0" horzOverflow="overflow">
                    <a:lnL>
                      <a:solidFill>
                        <a:srgbClr val="3E126C"/>
                      </a:solidFill>
                    </a:lnL>
                    <a:lnR>
                      <a:solidFill>
                        <a:srgbClr val="3E126C"/>
                      </a:solidFill>
                    </a:lnR>
                    <a:lnT w="12700">
                      <a:solidFill>
                        <a:srgbClr val="000000"/>
                      </a:solidFill>
                    </a:lnT>
                    <a:lnB>
                      <a:solidFill>
                        <a:srgbClr val="3E126C"/>
                      </a:solidFill>
                    </a:lnB>
                    <a:solidFill>
                      <a:srgbClr val="EAE4EE"/>
                    </a:solidFill>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492" name="object 5"/>
          <p:cNvSpPr/>
          <p:nvPr/>
        </p:nvSpPr>
        <p:spPr>
          <a:xfrm>
            <a:off x="266699" y="1214627"/>
            <a:ext cx="10451594" cy="403861"/>
          </a:xfrm>
          <a:prstGeom prst="rect">
            <a:avLst/>
          </a:prstGeom>
          <a:blipFill>
            <a:blip r:embed="rId2"/>
            <a:stretch>
              <a:fillRect/>
            </a:stretch>
          </a:blipFill>
          <a:ln w="12700">
            <a:miter lim="400000"/>
          </a:ln>
        </p:spPr>
        <p:txBody>
          <a:bodyPr lIns="45719" rIns="45719"/>
          <a:lstStyle/>
          <a:p>
            <a:endParaRPr/>
          </a:p>
        </p:txBody>
      </p:sp>
      <p:sp>
        <p:nvSpPr>
          <p:cNvPr id="493" name="object 6"/>
          <p:cNvSpPr txBox="1"/>
          <p:nvPr/>
        </p:nvSpPr>
        <p:spPr>
          <a:xfrm>
            <a:off x="266700" y="1214627"/>
            <a:ext cx="10452100" cy="355169"/>
          </a:xfrm>
          <a:prstGeom prst="rect">
            <a:avLst/>
          </a:prstGeom>
          <a:ln w="6096">
            <a:solidFill>
              <a:srgbClr val="B1B3B5"/>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488950">
              <a:lnSpc>
                <a:spcPts val="2800"/>
              </a:lnSpc>
              <a:defRPr sz="2400">
                <a:latin typeface="Arial"/>
                <a:ea typeface="Arial"/>
                <a:cs typeface="Arial"/>
                <a:sym typeface="Arial"/>
              </a:defRPr>
            </a:pPr>
            <a:r>
              <a:t>Prevent </a:t>
            </a:r>
            <a:r>
              <a:rPr spc="-5"/>
              <a:t>multiple </a:t>
            </a:r>
            <a:r>
              <a:t>tasks </a:t>
            </a:r>
            <a:r>
              <a:rPr spc="-5"/>
              <a:t>from accessing </a:t>
            </a:r>
            <a:r>
              <a:t>the same data at the same</a:t>
            </a:r>
            <a:r>
              <a:rPr spc="-145"/>
              <a:t> </a:t>
            </a:r>
            <a:r>
              <a:t>time</a:t>
            </a:r>
          </a:p>
        </p:txBody>
      </p:sp>
      <p:sp>
        <p:nvSpPr>
          <p:cNvPr id="494" name="object 7"/>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object 6"/>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Impact of</a:t>
            </a:r>
            <a:r>
              <a:rPr spc="0">
                <a:solidFill>
                  <a:srgbClr val="A80062"/>
                </a:solidFill>
              </a:rPr>
              <a:t> </a:t>
            </a:r>
            <a:r>
              <a:rPr>
                <a:solidFill>
                  <a:srgbClr val="A80062"/>
                </a:solidFill>
              </a:rPr>
              <a:t>Locking</a:t>
            </a:r>
          </a:p>
        </p:txBody>
      </p:sp>
      <p:sp>
        <p:nvSpPr>
          <p:cNvPr id="501" name="object 7"/>
          <p:cNvSpPr txBox="1"/>
          <p:nvPr/>
        </p:nvSpPr>
        <p:spPr>
          <a:xfrm>
            <a:off x="246683" y="1168272"/>
            <a:ext cx="4156076"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330"/>
              <a:t> </a:t>
            </a:r>
            <a:r>
              <a:rPr spc="-10"/>
              <a:t>When </a:t>
            </a:r>
            <a:r>
              <a:rPr spc="0"/>
              <a:t>will be </a:t>
            </a:r>
            <a:r>
              <a:rPr spc="-55"/>
              <a:t>Task </a:t>
            </a:r>
            <a:r>
              <a:rPr spc="0"/>
              <a:t>A / </a:t>
            </a:r>
            <a:r>
              <a:rPr spc="-55"/>
              <a:t>Task </a:t>
            </a:r>
            <a:r>
              <a:rPr spc="0"/>
              <a:t>C </a:t>
            </a:r>
            <a:r>
              <a:rPr spc="-50"/>
              <a:t>finished?</a:t>
            </a:r>
          </a:p>
        </p:txBody>
      </p:sp>
      <p:graphicFrame>
        <p:nvGraphicFramePr>
          <p:cNvPr id="536" name="object 39"/>
          <p:cNvGraphicFramePr/>
          <p:nvPr/>
        </p:nvGraphicFramePr>
        <p:xfrm>
          <a:off x="798068" y="1521586"/>
          <a:ext cx="9217022" cy="2123057"/>
        </p:xfrm>
        <a:graphic>
          <a:graphicData uri="http://schemas.openxmlformats.org/drawingml/2006/table">
            <a:tbl>
              <a:tblPr>
                <a:tableStyleId>{4C3C2611-4C71-4FC5-86AE-919BDF0F9419}</a:tableStyleId>
              </a:tblPr>
              <a:tblGrid>
                <a:gridCol w="1229995">
                  <a:extLst>
                    <a:ext uri="{9D8B030D-6E8A-4147-A177-3AD203B41FA5}">
                      <a16:colId xmlns:a16="http://schemas.microsoft.com/office/drawing/2014/main" val="20000"/>
                    </a:ext>
                  </a:extLst>
                </a:gridCol>
                <a:gridCol w="976630">
                  <a:extLst>
                    <a:ext uri="{9D8B030D-6E8A-4147-A177-3AD203B41FA5}">
                      <a16:colId xmlns:a16="http://schemas.microsoft.com/office/drawing/2014/main" val="20001"/>
                    </a:ext>
                  </a:extLst>
                </a:gridCol>
                <a:gridCol w="1319529">
                  <a:extLst>
                    <a:ext uri="{9D8B030D-6E8A-4147-A177-3AD203B41FA5}">
                      <a16:colId xmlns:a16="http://schemas.microsoft.com/office/drawing/2014/main" val="20002"/>
                    </a:ext>
                  </a:extLst>
                </a:gridCol>
                <a:gridCol w="1582420">
                  <a:extLst>
                    <a:ext uri="{9D8B030D-6E8A-4147-A177-3AD203B41FA5}">
                      <a16:colId xmlns:a16="http://schemas.microsoft.com/office/drawing/2014/main" val="20003"/>
                    </a:ext>
                  </a:extLst>
                </a:gridCol>
                <a:gridCol w="1228089">
                  <a:extLst>
                    <a:ext uri="{9D8B030D-6E8A-4147-A177-3AD203B41FA5}">
                      <a16:colId xmlns:a16="http://schemas.microsoft.com/office/drawing/2014/main" val="20004"/>
                    </a:ext>
                  </a:extLst>
                </a:gridCol>
                <a:gridCol w="1510664">
                  <a:extLst>
                    <a:ext uri="{9D8B030D-6E8A-4147-A177-3AD203B41FA5}">
                      <a16:colId xmlns:a16="http://schemas.microsoft.com/office/drawing/2014/main" val="20005"/>
                    </a:ext>
                  </a:extLst>
                </a:gridCol>
                <a:gridCol w="1369695">
                  <a:extLst>
                    <a:ext uri="{9D8B030D-6E8A-4147-A177-3AD203B41FA5}">
                      <a16:colId xmlns:a16="http://schemas.microsoft.com/office/drawing/2014/main" val="20006"/>
                    </a:ext>
                  </a:extLst>
                </a:gridCol>
              </a:tblGrid>
              <a:tr h="640079">
                <a:tc>
                  <a:txBody>
                    <a:bodyPr/>
                    <a:lstStyle/>
                    <a:p>
                      <a:pPr marR="532765" indent="91439">
                        <a:lnSpc>
                          <a:spcPct val="100000"/>
                        </a:lnSpc>
                        <a:spcBef>
                          <a:spcPts val="300"/>
                        </a:spcBef>
                        <a:defRPr sz="1800" b="1" spc="-45">
                          <a:solidFill>
                            <a:srgbClr val="FFFFFF"/>
                          </a:solidFill>
                          <a:latin typeface="Arial"/>
                          <a:ea typeface="Arial"/>
                          <a:cs typeface="Arial"/>
                        </a:defRPr>
                      </a:pPr>
                      <a:r>
                        <a:rPr dirty="0"/>
                        <a:t>Task  </a:t>
                      </a:r>
                      <a:r>
                        <a:rPr spc="0" dirty="0"/>
                        <a:t>n</a:t>
                      </a:r>
                      <a:r>
                        <a:rPr spc="-10" dirty="0"/>
                        <a:t>a</a:t>
                      </a:r>
                      <a:r>
                        <a:rPr spc="5" dirty="0"/>
                        <a:t>m</a:t>
                      </a:r>
                      <a:r>
                        <a:rPr spc="0" dirty="0"/>
                        <a:t>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10">
                          <a:solidFill>
                            <a:srgbClr val="FFFFFF"/>
                          </a:solidFill>
                          <a:latin typeface="Arial"/>
                          <a:ea typeface="Arial"/>
                          <a:cs typeface="Arial"/>
                        </a:rPr>
                        <a:t>Core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Prio</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92075">
                        <a:lnSpc>
                          <a:spcPct val="100000"/>
                        </a:lnSpc>
                        <a:spcBef>
                          <a:spcPts val="300"/>
                        </a:spcBef>
                        <a:defRPr sz="1800" b="1" spc="-5">
                          <a:solidFill>
                            <a:srgbClr val="FFFFFF"/>
                          </a:solidFill>
                          <a:latin typeface="Arial"/>
                          <a:ea typeface="Arial"/>
                          <a:cs typeface="Arial"/>
                        </a:defRPr>
                      </a:pPr>
                      <a:r>
                        <a:t>Start</a:t>
                      </a:r>
                      <a:r>
                        <a:rPr spc="-15"/>
                        <a:t> </a:t>
                      </a:r>
                      <a:r>
                        <a:rPr spc="0"/>
                        <a:t>time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Duration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167004" indent="92075">
                        <a:lnSpc>
                          <a:spcPct val="100000"/>
                        </a:lnSpc>
                        <a:spcBef>
                          <a:spcPts val="300"/>
                        </a:spcBef>
                        <a:defRPr sz="1800" b="1">
                          <a:solidFill>
                            <a:srgbClr val="FFFFFF"/>
                          </a:solidFill>
                          <a:latin typeface="Arial"/>
                          <a:ea typeface="Arial"/>
                          <a:cs typeface="Arial"/>
                        </a:defRPr>
                      </a:pPr>
                      <a:r>
                        <a:t>Lock  </a:t>
                      </a:r>
                      <a:r>
                        <a:rPr spc="-5"/>
                        <a:t>Acqu</a:t>
                      </a:r>
                      <a:r>
                        <a:t>i</a:t>
                      </a:r>
                      <a:r>
                        <a:rPr spc="-10"/>
                        <a:t>s</a:t>
                      </a:r>
                      <a:r>
                        <a:rPr spc="-5"/>
                        <a:t>i</a:t>
                      </a:r>
                      <a:r>
                        <a:t>t</a:t>
                      </a:r>
                      <a:r>
                        <a:rPr spc="-5"/>
                        <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356870" indent="92710">
                        <a:lnSpc>
                          <a:spcPct val="100000"/>
                        </a:lnSpc>
                        <a:spcBef>
                          <a:spcPts val="300"/>
                        </a:spcBef>
                        <a:defRPr sz="1800" b="1">
                          <a:solidFill>
                            <a:srgbClr val="FFFFFF"/>
                          </a:solidFill>
                          <a:latin typeface="Arial"/>
                          <a:ea typeface="Arial"/>
                          <a:cs typeface="Arial"/>
                        </a:defRPr>
                      </a:pPr>
                      <a:r>
                        <a:t>Lock  </a:t>
                      </a:r>
                      <a:r>
                        <a:rPr spc="-10"/>
                        <a:t>d</a:t>
                      </a:r>
                      <a:r>
                        <a:t>ur</a:t>
                      </a:r>
                      <a:r>
                        <a:rPr spc="-10"/>
                        <a:t>a</a:t>
                      </a:r>
                      <a:r>
                        <a:t>ti</a:t>
                      </a:r>
                      <a:r>
                        <a:rPr spc="-10"/>
                        <a:t>o</a:t>
                      </a:r>
                      <a:r>
                        <a:t>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370713">
                <a:tc>
                  <a:txBody>
                    <a:bodyPr/>
                    <a:lstStyle/>
                    <a:p>
                      <a:pPr indent="0">
                        <a:lnSpc>
                          <a:spcPct val="100000"/>
                        </a:lnSpc>
                        <a:spcBef>
                          <a:spcPts val="300"/>
                        </a:spcBef>
                        <a:defRPr sz="1800"/>
                      </a:pPr>
                      <a:r>
                        <a:rPr>
                          <a:latin typeface="Arial"/>
                          <a:ea typeface="Arial"/>
                          <a:cs typeface="Arial"/>
                        </a:rPr>
                        <a:t>A</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92075">
                        <a:lnSpc>
                          <a:spcPct val="100000"/>
                        </a:lnSpc>
                        <a:spcBef>
                          <a:spcPts val="300"/>
                        </a:spcBef>
                        <a:defRPr sz="1800">
                          <a:latin typeface="Arial"/>
                          <a:ea typeface="Arial"/>
                          <a:cs typeface="Arial"/>
                        </a:defRPr>
                      </a:pPr>
                      <a:r>
                        <a:t>5</a:t>
                      </a:r>
                      <a:r>
                        <a:rPr spc="-15"/>
                        <a:t> </a:t>
                      </a:r>
                      <a:r>
                        <a:rPr sz="1400"/>
                        <a:t>(High)</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extLst>
                  <a:ext uri="{0D108BD9-81ED-4DB2-BD59-A6C34878D82A}">
                    <a16:rowId xmlns:a16="http://schemas.microsoft.com/office/drawing/2014/main" val="10001"/>
                  </a:ext>
                </a:extLst>
              </a:tr>
              <a:tr h="370713">
                <a:tc>
                  <a:txBody>
                    <a:bodyPr/>
                    <a:lstStyle/>
                    <a:p>
                      <a:pPr indent="0">
                        <a:lnSpc>
                          <a:spcPct val="100000"/>
                        </a:lnSpc>
                        <a:spcBef>
                          <a:spcPts val="300"/>
                        </a:spcBef>
                        <a:defRPr sz="1800"/>
                      </a:pPr>
                      <a:r>
                        <a:rPr>
                          <a:latin typeface="Arial"/>
                          <a:ea typeface="Arial"/>
                          <a:cs typeface="Arial"/>
                        </a:rPr>
                        <a:t>B</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3</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5</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2"/>
                  </a:ext>
                </a:extLst>
              </a:tr>
              <a:tr h="370713">
                <a:tc>
                  <a:txBody>
                    <a:bodyPr/>
                    <a:lstStyle/>
                    <a:p>
                      <a:pPr indent="0">
                        <a:lnSpc>
                          <a:spcPct val="100000"/>
                        </a:lnSpc>
                        <a:spcBef>
                          <a:spcPts val="300"/>
                        </a:spcBef>
                        <a:defRPr sz="1800"/>
                      </a:pPr>
                      <a:r>
                        <a:rPr>
                          <a:latin typeface="Arial"/>
                          <a:ea typeface="Arial"/>
                          <a:cs typeface="Arial"/>
                        </a:rPr>
                        <a:t>C</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30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5</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3"/>
                  </a:ext>
                </a:extLst>
              </a:tr>
              <a:tr h="370839">
                <a:tc>
                  <a:txBody>
                    <a:bodyPr/>
                    <a:lstStyle/>
                    <a:p>
                      <a:pPr indent="0">
                        <a:lnSpc>
                          <a:spcPct val="100000"/>
                        </a:lnSpc>
                        <a:spcBef>
                          <a:spcPts val="300"/>
                        </a:spcBef>
                        <a:defRPr sz="1800"/>
                      </a:pPr>
                      <a:r>
                        <a:rPr>
                          <a:latin typeface="Arial"/>
                          <a:ea typeface="Arial"/>
                          <a:cs typeface="Arial"/>
                        </a:rPr>
                        <a:t>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92075">
                        <a:lnSpc>
                          <a:spcPct val="100000"/>
                        </a:lnSpc>
                        <a:spcBef>
                          <a:spcPts val="300"/>
                        </a:spcBef>
                        <a:defRPr sz="1800">
                          <a:latin typeface="Arial"/>
                          <a:ea typeface="Arial"/>
                          <a:cs typeface="Arial"/>
                        </a:defRPr>
                      </a:pPr>
                      <a:r>
                        <a:t>1</a:t>
                      </a:r>
                      <a:r>
                        <a:rPr spc="-120"/>
                        <a:t> </a:t>
                      </a:r>
                      <a:r>
                        <a:rPr sz="1400"/>
                        <a:t>(Low)</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10" dirty="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dirty="0"/>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4"/>
                  </a:ext>
                </a:extLst>
              </a:tr>
            </a:tbl>
          </a:graphicData>
        </a:graphic>
      </p:graphicFrame>
      <p:sp>
        <p:nvSpPr>
          <p:cNvPr id="543" name="object 43"/>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9" name="object 2"/>
          <p:cNvGrpSpPr/>
          <p:nvPr/>
        </p:nvGrpSpPr>
        <p:grpSpPr>
          <a:xfrm>
            <a:off x="2083307" y="3902964"/>
            <a:ext cx="7198997" cy="1511783"/>
            <a:chOff x="0" y="0"/>
            <a:chExt cx="7198996" cy="1511782"/>
          </a:xfrm>
        </p:grpSpPr>
        <p:sp>
          <p:nvSpPr>
            <p:cNvPr id="496" name="object 3"/>
            <p:cNvSpPr/>
            <p:nvPr/>
          </p:nvSpPr>
          <p:spPr>
            <a:xfrm flipV="1">
              <a:off x="0" y="0"/>
              <a:ext cx="1" cy="1511783"/>
            </a:xfrm>
            <a:prstGeom prst="line">
              <a:avLst/>
            </a:prstGeom>
            <a:noFill/>
            <a:ln w="6096" cap="flat">
              <a:solidFill>
                <a:srgbClr val="003063"/>
              </a:solidFill>
              <a:prstDash val="solid"/>
              <a:round/>
            </a:ln>
            <a:effectLst/>
          </p:spPr>
          <p:txBody>
            <a:bodyPr wrap="square" lIns="45719" tIns="45719" rIns="45719" bIns="45719" numCol="1" anchor="t">
              <a:noAutofit/>
            </a:bodyPr>
            <a:lstStyle/>
            <a:p>
              <a:endParaRPr/>
            </a:p>
          </p:txBody>
        </p:sp>
        <p:sp>
          <p:nvSpPr>
            <p:cNvPr id="497" name="object 4"/>
            <p:cNvSpPr/>
            <p:nvPr/>
          </p:nvSpPr>
          <p:spPr>
            <a:xfrm>
              <a:off x="0" y="708787"/>
              <a:ext cx="7198996" cy="10338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567" y="9473"/>
                  </a:lnTo>
                  <a:lnTo>
                    <a:pt x="21334" y="0"/>
                  </a:lnTo>
                  <a:lnTo>
                    <a:pt x="21322" y="212"/>
                  </a:lnTo>
                  <a:lnTo>
                    <a:pt x="21317" y="849"/>
                  </a:lnTo>
                  <a:lnTo>
                    <a:pt x="21312" y="1486"/>
                  </a:lnTo>
                  <a:lnTo>
                    <a:pt x="21315" y="2282"/>
                  </a:lnTo>
                  <a:lnTo>
                    <a:pt x="21324" y="2654"/>
                  </a:lnTo>
                  <a:lnTo>
                    <a:pt x="21492" y="9473"/>
                  </a:lnTo>
                  <a:lnTo>
                    <a:pt x="0" y="9473"/>
                  </a:lnTo>
                  <a:lnTo>
                    <a:pt x="0" y="12127"/>
                  </a:lnTo>
                  <a:lnTo>
                    <a:pt x="21492" y="12127"/>
                  </a:lnTo>
                  <a:lnTo>
                    <a:pt x="21324" y="18946"/>
                  </a:lnTo>
                  <a:lnTo>
                    <a:pt x="21315" y="19318"/>
                  </a:lnTo>
                  <a:lnTo>
                    <a:pt x="21312" y="20114"/>
                  </a:lnTo>
                  <a:lnTo>
                    <a:pt x="21317" y="20751"/>
                  </a:lnTo>
                  <a:lnTo>
                    <a:pt x="21322" y="21388"/>
                  </a:lnTo>
                  <a:lnTo>
                    <a:pt x="21334" y="21600"/>
                  </a:lnTo>
                  <a:lnTo>
                    <a:pt x="21567" y="12127"/>
                  </a:lnTo>
                  <a:lnTo>
                    <a:pt x="21600" y="10800"/>
                  </a:lnTo>
                  <a:close/>
                </a:path>
              </a:pathLst>
            </a:custGeom>
            <a:solidFill>
              <a:srgbClr val="003063"/>
            </a:solidFill>
            <a:ln w="12700" cap="flat">
              <a:noFill/>
              <a:miter lim="400000"/>
            </a:ln>
            <a:effectLst/>
          </p:spPr>
          <p:txBody>
            <a:bodyPr wrap="square" lIns="45719" tIns="45719" rIns="45719" bIns="45719" numCol="1" anchor="t">
              <a:noAutofit/>
            </a:bodyPr>
            <a:lstStyle/>
            <a:p>
              <a:endParaRPr/>
            </a:p>
          </p:txBody>
        </p:sp>
        <p:sp>
          <p:nvSpPr>
            <p:cNvPr id="498" name="object 5"/>
            <p:cNvSpPr/>
            <p:nvPr/>
          </p:nvSpPr>
          <p:spPr>
            <a:xfrm>
              <a:off x="720852" y="691896"/>
              <a:ext cx="5759196" cy="1440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moveTo>
                    <a:pt x="2698" y="0"/>
                  </a:moveTo>
                  <a:lnTo>
                    <a:pt x="2698" y="21600"/>
                  </a:lnTo>
                  <a:moveTo>
                    <a:pt x="5396" y="0"/>
                  </a:moveTo>
                  <a:lnTo>
                    <a:pt x="5396" y="21600"/>
                  </a:lnTo>
                  <a:moveTo>
                    <a:pt x="8099" y="0"/>
                  </a:moveTo>
                  <a:lnTo>
                    <a:pt x="8099" y="21600"/>
                  </a:lnTo>
                  <a:moveTo>
                    <a:pt x="10797" y="0"/>
                  </a:moveTo>
                  <a:lnTo>
                    <a:pt x="10797" y="21600"/>
                  </a:lnTo>
                  <a:moveTo>
                    <a:pt x="13501" y="0"/>
                  </a:moveTo>
                  <a:lnTo>
                    <a:pt x="13501" y="21600"/>
                  </a:lnTo>
                  <a:moveTo>
                    <a:pt x="16199" y="0"/>
                  </a:moveTo>
                  <a:lnTo>
                    <a:pt x="16199" y="21600"/>
                  </a:lnTo>
                  <a:moveTo>
                    <a:pt x="18896" y="0"/>
                  </a:moveTo>
                  <a:lnTo>
                    <a:pt x="18896" y="21600"/>
                  </a:lnTo>
                  <a:moveTo>
                    <a:pt x="21600" y="0"/>
                  </a:moveTo>
                  <a:lnTo>
                    <a:pt x="21600" y="21600"/>
                  </a:lnTo>
                </a:path>
              </a:pathLst>
            </a:custGeom>
            <a:noFill/>
            <a:ln w="6096" cap="flat">
              <a:solidFill>
                <a:srgbClr val="003063"/>
              </a:solidFill>
              <a:prstDash val="solid"/>
              <a:round/>
            </a:ln>
            <a:effectLst/>
          </p:spPr>
          <p:txBody>
            <a:bodyPr wrap="square" lIns="45719" tIns="45719" rIns="45719" bIns="45719" numCol="1" anchor="t">
              <a:noAutofit/>
            </a:bodyPr>
            <a:lstStyle/>
            <a:p>
              <a:endParaRPr/>
            </a:p>
          </p:txBody>
        </p:sp>
      </p:grpSp>
      <p:sp>
        <p:nvSpPr>
          <p:cNvPr id="500" name="object 6"/>
          <p:cNvSpPr txBox="1">
            <a:spLocks noGrp="1"/>
          </p:cNvSpPr>
          <p:nvPr>
            <p:ph type="title"/>
          </p:nvPr>
        </p:nvSpPr>
        <p:spPr>
          <a:xfrm>
            <a:off x="246683" y="190245"/>
            <a:ext cx="4572001" cy="840740"/>
          </a:xfrm>
          <a:prstGeom prst="rect">
            <a:avLst/>
          </a:prstGeom>
        </p:spPr>
        <p:txBody>
          <a:bodyPr/>
          <a:lstStyle/>
          <a:p>
            <a:pPr marR="5080" indent="12700">
              <a:lnSpc>
                <a:spcPts val="3000"/>
              </a:lnSpc>
              <a:spcBef>
                <a:spcPts val="400"/>
              </a:spcBef>
              <a:defRPr spc="-100"/>
            </a:pPr>
            <a:r>
              <a:t>Concurrency and Parallelism  </a:t>
            </a:r>
            <a:r>
              <a:rPr>
                <a:solidFill>
                  <a:srgbClr val="A80062"/>
                </a:solidFill>
              </a:rPr>
              <a:t>Impact of</a:t>
            </a:r>
            <a:r>
              <a:rPr spc="0">
                <a:solidFill>
                  <a:srgbClr val="A80062"/>
                </a:solidFill>
              </a:rPr>
              <a:t> </a:t>
            </a:r>
            <a:r>
              <a:rPr>
                <a:solidFill>
                  <a:srgbClr val="A80062"/>
                </a:solidFill>
              </a:rPr>
              <a:t>Locking</a:t>
            </a:r>
          </a:p>
        </p:txBody>
      </p:sp>
      <p:sp>
        <p:nvSpPr>
          <p:cNvPr id="501" name="object 7"/>
          <p:cNvSpPr txBox="1"/>
          <p:nvPr/>
        </p:nvSpPr>
        <p:spPr>
          <a:xfrm>
            <a:off x="246683" y="1168272"/>
            <a:ext cx="4156076"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pc="335">
                <a:latin typeface="Arial"/>
                <a:ea typeface="Arial"/>
                <a:cs typeface="Arial"/>
                <a:sym typeface="Arial"/>
              </a:defRPr>
            </a:pPr>
            <a:r>
              <a:t></a:t>
            </a:r>
            <a:r>
              <a:rPr spc="-330"/>
              <a:t> </a:t>
            </a:r>
            <a:r>
              <a:rPr spc="-10"/>
              <a:t>When </a:t>
            </a:r>
            <a:r>
              <a:rPr spc="0"/>
              <a:t>will be </a:t>
            </a:r>
            <a:r>
              <a:rPr spc="-55"/>
              <a:t>Task </a:t>
            </a:r>
            <a:r>
              <a:rPr spc="0"/>
              <a:t>A / </a:t>
            </a:r>
            <a:r>
              <a:rPr spc="-55"/>
              <a:t>Task </a:t>
            </a:r>
            <a:r>
              <a:rPr spc="0"/>
              <a:t>C </a:t>
            </a:r>
            <a:r>
              <a:rPr spc="-50"/>
              <a:t>finished?</a:t>
            </a:r>
          </a:p>
        </p:txBody>
      </p:sp>
      <p:sp>
        <p:nvSpPr>
          <p:cNvPr id="502" name="object 8"/>
          <p:cNvSpPr txBox="1"/>
          <p:nvPr/>
        </p:nvSpPr>
        <p:spPr>
          <a:xfrm>
            <a:off x="9434830" y="4592446"/>
            <a:ext cx="362586"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400">
                <a:latin typeface="Arial"/>
                <a:ea typeface="Arial"/>
                <a:cs typeface="Arial"/>
                <a:sym typeface="Arial"/>
              </a:defRPr>
            </a:pPr>
            <a:r>
              <a:t>t</a:t>
            </a:r>
            <a:r>
              <a:rPr spc="10"/>
              <a:t>i</a:t>
            </a:r>
            <a:r>
              <a:rPr spc="-20"/>
              <a:t>m</a:t>
            </a:r>
            <a:r>
              <a:t>e</a:t>
            </a:r>
          </a:p>
        </p:txBody>
      </p:sp>
      <p:sp>
        <p:nvSpPr>
          <p:cNvPr id="503" name="object 9"/>
          <p:cNvSpPr txBox="1"/>
          <p:nvPr/>
        </p:nvSpPr>
        <p:spPr>
          <a:xfrm>
            <a:off x="1514602" y="4079747"/>
            <a:ext cx="472441" cy="1973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core0</a:t>
            </a:r>
          </a:p>
        </p:txBody>
      </p:sp>
      <p:sp>
        <p:nvSpPr>
          <p:cNvPr id="504" name="object 10"/>
          <p:cNvSpPr txBox="1"/>
          <p:nvPr/>
        </p:nvSpPr>
        <p:spPr>
          <a:xfrm>
            <a:off x="1514602" y="4917642"/>
            <a:ext cx="47244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core1</a:t>
            </a:r>
          </a:p>
        </p:txBody>
      </p:sp>
      <p:sp>
        <p:nvSpPr>
          <p:cNvPr id="505" name="object 11"/>
          <p:cNvSpPr txBox="1"/>
          <p:nvPr/>
        </p:nvSpPr>
        <p:spPr>
          <a:xfrm>
            <a:off x="2696716"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10</a:t>
            </a:r>
          </a:p>
        </p:txBody>
      </p:sp>
      <p:sp>
        <p:nvSpPr>
          <p:cNvPr id="506" name="object 12"/>
          <p:cNvSpPr txBox="1"/>
          <p:nvPr/>
        </p:nvSpPr>
        <p:spPr>
          <a:xfrm>
            <a:off x="3415410"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20</a:t>
            </a:r>
          </a:p>
        </p:txBody>
      </p:sp>
      <p:sp>
        <p:nvSpPr>
          <p:cNvPr id="507" name="object 13"/>
          <p:cNvSpPr txBox="1"/>
          <p:nvPr/>
        </p:nvSpPr>
        <p:spPr>
          <a:xfrm>
            <a:off x="4135373" y="4779872"/>
            <a:ext cx="226696"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10">
                <a:latin typeface="Arial"/>
                <a:ea typeface="Arial"/>
                <a:cs typeface="Arial"/>
                <a:sym typeface="Arial"/>
              </a:defRPr>
            </a:lvl1pPr>
          </a:lstStyle>
          <a:p>
            <a:r>
              <a:t>30</a:t>
            </a:r>
          </a:p>
        </p:txBody>
      </p:sp>
      <p:sp>
        <p:nvSpPr>
          <p:cNvPr id="508" name="object 14"/>
          <p:cNvSpPr txBox="1"/>
          <p:nvPr/>
        </p:nvSpPr>
        <p:spPr>
          <a:xfrm>
            <a:off x="4856479"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40</a:t>
            </a:r>
          </a:p>
        </p:txBody>
      </p:sp>
      <p:sp>
        <p:nvSpPr>
          <p:cNvPr id="509" name="object 15"/>
          <p:cNvSpPr txBox="1"/>
          <p:nvPr/>
        </p:nvSpPr>
        <p:spPr>
          <a:xfrm>
            <a:off x="5575553"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50</a:t>
            </a:r>
          </a:p>
        </p:txBody>
      </p:sp>
      <p:sp>
        <p:nvSpPr>
          <p:cNvPr id="510" name="object 16"/>
          <p:cNvSpPr txBox="1"/>
          <p:nvPr/>
        </p:nvSpPr>
        <p:spPr>
          <a:xfrm>
            <a:off x="6296404"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60</a:t>
            </a:r>
          </a:p>
        </p:txBody>
      </p:sp>
      <p:sp>
        <p:nvSpPr>
          <p:cNvPr id="511" name="object 17"/>
          <p:cNvSpPr txBox="1"/>
          <p:nvPr/>
        </p:nvSpPr>
        <p:spPr>
          <a:xfrm>
            <a:off x="7016242"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70</a:t>
            </a:r>
          </a:p>
        </p:txBody>
      </p:sp>
      <p:sp>
        <p:nvSpPr>
          <p:cNvPr id="512" name="object 18"/>
          <p:cNvSpPr txBox="1"/>
          <p:nvPr/>
        </p:nvSpPr>
        <p:spPr>
          <a:xfrm>
            <a:off x="7735316" y="4779872"/>
            <a:ext cx="226696"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10">
                <a:latin typeface="Arial"/>
                <a:ea typeface="Arial"/>
                <a:cs typeface="Arial"/>
                <a:sym typeface="Arial"/>
              </a:defRPr>
            </a:lvl1pPr>
          </a:lstStyle>
          <a:p>
            <a:r>
              <a:t>80</a:t>
            </a:r>
          </a:p>
        </p:txBody>
      </p:sp>
      <p:sp>
        <p:nvSpPr>
          <p:cNvPr id="513" name="object 19"/>
          <p:cNvSpPr txBox="1"/>
          <p:nvPr/>
        </p:nvSpPr>
        <p:spPr>
          <a:xfrm>
            <a:off x="8450960" y="4779872"/>
            <a:ext cx="22352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1400" spc="-5">
                <a:latin typeface="Arial"/>
                <a:ea typeface="Arial"/>
                <a:cs typeface="Arial"/>
                <a:sym typeface="Arial"/>
              </a:defRPr>
            </a:lvl1pPr>
          </a:lstStyle>
          <a:p>
            <a:r>
              <a:t>90</a:t>
            </a:r>
          </a:p>
        </p:txBody>
      </p:sp>
      <p:grpSp>
        <p:nvGrpSpPr>
          <p:cNvPr id="519" name="object 20"/>
          <p:cNvGrpSpPr/>
          <p:nvPr/>
        </p:nvGrpSpPr>
        <p:grpSpPr>
          <a:xfrm>
            <a:off x="2100072" y="3982210"/>
            <a:ext cx="2863595" cy="502920"/>
            <a:chOff x="0" y="0"/>
            <a:chExt cx="2863595" cy="502918"/>
          </a:xfrm>
        </p:grpSpPr>
        <p:sp>
          <p:nvSpPr>
            <p:cNvPr id="514" name="object 21"/>
            <p:cNvSpPr/>
            <p:nvPr/>
          </p:nvSpPr>
          <p:spPr>
            <a:xfrm>
              <a:off x="0" y="288035"/>
              <a:ext cx="1080516" cy="205741"/>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sp>
          <p:nvSpPr>
            <p:cNvPr id="515" name="object 22"/>
            <p:cNvSpPr/>
            <p:nvPr/>
          </p:nvSpPr>
          <p:spPr>
            <a:xfrm>
              <a:off x="0" y="288035"/>
              <a:ext cx="1080516" cy="205741"/>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sp>
          <p:nvSpPr>
            <p:cNvPr id="516" name="object 23"/>
            <p:cNvSpPr/>
            <p:nvPr/>
          </p:nvSpPr>
          <p:spPr>
            <a:xfrm>
              <a:off x="2529839" y="286511"/>
              <a:ext cx="333757" cy="216408"/>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sp>
          <p:nvSpPr>
            <p:cNvPr id="517" name="object 24"/>
            <p:cNvSpPr/>
            <p:nvPr/>
          </p:nvSpPr>
          <p:spPr>
            <a:xfrm>
              <a:off x="2529839" y="286511"/>
              <a:ext cx="333757" cy="216408"/>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sp>
          <p:nvSpPr>
            <p:cNvPr id="518" name="object 25"/>
            <p:cNvSpPr/>
            <p:nvPr/>
          </p:nvSpPr>
          <p:spPr>
            <a:xfrm>
              <a:off x="1080516" y="0"/>
              <a:ext cx="1440182" cy="214884"/>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grpSp>
      <p:sp>
        <p:nvSpPr>
          <p:cNvPr id="520" name="object 26"/>
          <p:cNvSpPr txBox="1"/>
          <p:nvPr/>
        </p:nvSpPr>
        <p:spPr>
          <a:xfrm>
            <a:off x="3180588" y="3982210"/>
            <a:ext cx="1434466" cy="223197"/>
          </a:xfrm>
          <a:prstGeom prst="rect">
            <a:avLst/>
          </a:prstGeom>
          <a:ln w="12192">
            <a:solidFill>
              <a:srgbClr val="002146"/>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6985" algn="ctr">
              <a:lnSpc>
                <a:spcPts val="1600"/>
              </a:lnSpc>
              <a:defRPr>
                <a:solidFill>
                  <a:srgbClr val="FFFFFF"/>
                </a:solidFill>
                <a:latin typeface="Arial"/>
                <a:ea typeface="Arial"/>
                <a:cs typeface="Arial"/>
                <a:sym typeface="Arial"/>
              </a:defRPr>
            </a:lvl1pPr>
          </a:lstStyle>
          <a:p>
            <a:r>
              <a:t>A</a:t>
            </a:r>
          </a:p>
        </p:txBody>
      </p:sp>
      <p:grpSp>
        <p:nvGrpSpPr>
          <p:cNvPr id="523" name="object 27"/>
          <p:cNvGrpSpPr/>
          <p:nvPr/>
        </p:nvGrpSpPr>
        <p:grpSpPr>
          <a:xfrm>
            <a:off x="2083306" y="5017008"/>
            <a:ext cx="720852" cy="208790"/>
            <a:chOff x="0" y="0"/>
            <a:chExt cx="720851" cy="208789"/>
          </a:xfrm>
        </p:grpSpPr>
        <p:sp>
          <p:nvSpPr>
            <p:cNvPr id="521" name="object 28"/>
            <p:cNvSpPr/>
            <p:nvPr/>
          </p:nvSpPr>
          <p:spPr>
            <a:xfrm>
              <a:off x="0" y="0"/>
              <a:ext cx="720852" cy="208790"/>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sp>
          <p:nvSpPr>
            <p:cNvPr id="522" name="object 29"/>
            <p:cNvSpPr/>
            <p:nvPr/>
          </p:nvSpPr>
          <p:spPr>
            <a:xfrm>
              <a:off x="0" y="0"/>
              <a:ext cx="720852" cy="208790"/>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524" name="object 30"/>
          <p:cNvSpPr txBox="1"/>
          <p:nvPr/>
        </p:nvSpPr>
        <p:spPr>
          <a:xfrm>
            <a:off x="2097784" y="4979516"/>
            <a:ext cx="700406" cy="259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
              </a:spcBef>
              <a:defRPr>
                <a:solidFill>
                  <a:srgbClr val="FFFFFF"/>
                </a:solidFill>
                <a:latin typeface="Arial"/>
                <a:ea typeface="Arial"/>
                <a:cs typeface="Arial"/>
                <a:sym typeface="Arial"/>
              </a:defRPr>
            </a:lvl1pPr>
          </a:lstStyle>
          <a:p>
            <a:r>
              <a:t>C</a:t>
            </a:r>
          </a:p>
        </p:txBody>
      </p:sp>
      <p:grpSp>
        <p:nvGrpSpPr>
          <p:cNvPr id="527" name="object 31"/>
          <p:cNvGrpSpPr/>
          <p:nvPr/>
        </p:nvGrpSpPr>
        <p:grpSpPr>
          <a:xfrm>
            <a:off x="4610099" y="5266944"/>
            <a:ext cx="1421893" cy="220980"/>
            <a:chOff x="0" y="0"/>
            <a:chExt cx="1421891" cy="220979"/>
          </a:xfrm>
        </p:grpSpPr>
        <p:sp>
          <p:nvSpPr>
            <p:cNvPr id="525" name="object 32"/>
            <p:cNvSpPr/>
            <p:nvPr/>
          </p:nvSpPr>
          <p:spPr>
            <a:xfrm>
              <a:off x="0" y="0"/>
              <a:ext cx="1421892" cy="220980"/>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sp>
          <p:nvSpPr>
            <p:cNvPr id="526" name="object 33"/>
            <p:cNvSpPr/>
            <p:nvPr/>
          </p:nvSpPr>
          <p:spPr>
            <a:xfrm>
              <a:off x="0" y="0"/>
              <a:ext cx="1421892" cy="220980"/>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528" name="object 34"/>
          <p:cNvSpPr txBox="1"/>
          <p:nvPr/>
        </p:nvSpPr>
        <p:spPr>
          <a:xfrm>
            <a:off x="4626102" y="5236159"/>
            <a:ext cx="1400176"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635" algn="ctr">
              <a:spcBef>
                <a:spcPts val="100"/>
              </a:spcBef>
              <a:defRPr>
                <a:solidFill>
                  <a:srgbClr val="FFFFFF"/>
                </a:solidFill>
                <a:latin typeface="Arial"/>
                <a:ea typeface="Arial"/>
                <a:cs typeface="Arial"/>
                <a:sym typeface="Arial"/>
              </a:defRPr>
            </a:lvl1pPr>
          </a:lstStyle>
          <a:p>
            <a:r>
              <a:t>D</a:t>
            </a:r>
          </a:p>
        </p:txBody>
      </p:sp>
      <p:grpSp>
        <p:nvGrpSpPr>
          <p:cNvPr id="535" name="object 35"/>
          <p:cNvGrpSpPr/>
          <p:nvPr/>
        </p:nvGrpSpPr>
        <p:grpSpPr>
          <a:xfrm>
            <a:off x="2804160" y="4270247"/>
            <a:ext cx="1825753" cy="1217678"/>
            <a:chOff x="0" y="0"/>
            <a:chExt cx="1825751" cy="1217677"/>
          </a:xfrm>
        </p:grpSpPr>
        <p:grpSp>
          <p:nvGrpSpPr>
            <p:cNvPr id="532" name="object 36"/>
            <p:cNvGrpSpPr/>
            <p:nvPr/>
          </p:nvGrpSpPr>
          <p:grpSpPr>
            <a:xfrm>
              <a:off x="0" y="-1"/>
              <a:ext cx="1825752" cy="1217679"/>
              <a:chOff x="0" y="0"/>
              <a:chExt cx="1825752" cy="1217677"/>
            </a:xfrm>
          </p:grpSpPr>
          <p:sp>
            <p:nvSpPr>
              <p:cNvPr id="529" name="Rectangle"/>
              <p:cNvSpPr/>
              <p:nvPr/>
            </p:nvSpPr>
            <p:spPr>
              <a:xfrm>
                <a:off x="376427" y="0"/>
                <a:ext cx="1449326" cy="220980"/>
              </a:xfrm>
              <a:prstGeom prst="rect">
                <a:avLst/>
              </a:prstGeom>
              <a:noFill/>
              <a:ln w="12192" cap="flat">
                <a:solidFill>
                  <a:srgbClr val="002146"/>
                </a:solidFill>
                <a:prstDash val="sysDash"/>
                <a:round/>
              </a:ln>
              <a:effectLst/>
            </p:spPr>
            <p:txBody>
              <a:bodyPr wrap="square" lIns="45719" tIns="45719" rIns="45719" bIns="45719" numCol="1" anchor="t">
                <a:noAutofit/>
              </a:bodyPr>
              <a:lstStyle/>
              <a:p>
                <a:endParaRPr/>
              </a:p>
            </p:txBody>
          </p:sp>
          <p:sp>
            <p:nvSpPr>
              <p:cNvPr id="530" name="Rectangle"/>
              <p:cNvSpPr/>
              <p:nvPr/>
            </p:nvSpPr>
            <p:spPr>
              <a:xfrm>
                <a:off x="6094" y="1002791"/>
                <a:ext cx="1789178" cy="214887"/>
              </a:xfrm>
              <a:prstGeom prst="rect">
                <a:avLst/>
              </a:prstGeom>
              <a:noFill/>
              <a:ln w="12192" cap="flat">
                <a:solidFill>
                  <a:srgbClr val="002146"/>
                </a:solidFill>
                <a:prstDash val="sysDash"/>
                <a:round/>
              </a:ln>
              <a:effectLst/>
            </p:spPr>
            <p:txBody>
              <a:bodyPr wrap="square" lIns="45719" tIns="45719" rIns="45719" bIns="45719" numCol="1" anchor="t">
                <a:noAutofit/>
              </a:bodyPr>
              <a:lstStyle/>
              <a:p>
                <a:endParaRPr/>
              </a:p>
            </p:txBody>
          </p:sp>
          <p:sp>
            <p:nvSpPr>
              <p:cNvPr id="531" name="Rectangle"/>
              <p:cNvSpPr/>
              <p:nvPr/>
            </p:nvSpPr>
            <p:spPr>
              <a:xfrm>
                <a:off x="0" y="755903"/>
                <a:ext cx="729996" cy="205741"/>
              </a:xfrm>
              <a:prstGeom prst="rect">
                <a:avLst/>
              </a:prstGeom>
              <a:noFill/>
              <a:ln w="12192" cap="flat">
                <a:solidFill>
                  <a:srgbClr val="002146"/>
                </a:solidFill>
                <a:prstDash val="sysDash"/>
                <a:round/>
              </a:ln>
              <a:effectLst/>
            </p:spPr>
            <p:txBody>
              <a:bodyPr wrap="square" lIns="45719" tIns="45719" rIns="45719" bIns="45719" numCol="1" anchor="t">
                <a:noAutofit/>
              </a:bodyPr>
              <a:lstStyle/>
              <a:p>
                <a:endParaRPr/>
              </a:p>
            </p:txBody>
          </p:sp>
        </p:grpSp>
        <p:sp>
          <p:nvSpPr>
            <p:cNvPr id="533" name="object 37"/>
            <p:cNvSpPr/>
            <p:nvPr/>
          </p:nvSpPr>
          <p:spPr>
            <a:xfrm>
              <a:off x="374904" y="746760"/>
              <a:ext cx="1420368" cy="208790"/>
            </a:xfrm>
            <a:prstGeom prst="rect">
              <a:avLst/>
            </a:prstGeom>
            <a:solidFill>
              <a:srgbClr val="003163"/>
            </a:solidFill>
            <a:ln w="12700" cap="flat">
              <a:noFill/>
              <a:miter lim="400000"/>
            </a:ln>
            <a:effectLst/>
          </p:spPr>
          <p:txBody>
            <a:bodyPr wrap="square" lIns="45719" tIns="45719" rIns="45719" bIns="45719" numCol="1" anchor="t">
              <a:noAutofit/>
            </a:bodyPr>
            <a:lstStyle/>
            <a:p>
              <a:endParaRPr/>
            </a:p>
          </p:txBody>
        </p:sp>
        <p:sp>
          <p:nvSpPr>
            <p:cNvPr id="534" name="object 38"/>
            <p:cNvSpPr/>
            <p:nvPr/>
          </p:nvSpPr>
          <p:spPr>
            <a:xfrm>
              <a:off x="374904" y="746760"/>
              <a:ext cx="1420368" cy="208790"/>
            </a:xfrm>
            <a:prstGeom prst="rect">
              <a:avLst/>
            </a:prstGeom>
            <a:noFill/>
            <a:ln w="12192" cap="flat">
              <a:solidFill>
                <a:srgbClr val="002146"/>
              </a:solidFill>
              <a:prstDash val="solid"/>
              <a:round/>
            </a:ln>
            <a:effectLst/>
          </p:spPr>
          <p:txBody>
            <a:bodyPr wrap="square" lIns="45719" tIns="45719" rIns="45719" bIns="45719" numCol="1" anchor="t">
              <a:noAutofit/>
            </a:bodyPr>
            <a:lstStyle/>
            <a:p>
              <a:endParaRPr/>
            </a:p>
          </p:txBody>
        </p:sp>
      </p:grpSp>
      <p:graphicFrame>
        <p:nvGraphicFramePr>
          <p:cNvPr id="536" name="object 39"/>
          <p:cNvGraphicFramePr/>
          <p:nvPr/>
        </p:nvGraphicFramePr>
        <p:xfrm>
          <a:off x="798068" y="1521586"/>
          <a:ext cx="9217022" cy="2123057"/>
        </p:xfrm>
        <a:graphic>
          <a:graphicData uri="http://schemas.openxmlformats.org/drawingml/2006/table">
            <a:tbl>
              <a:tblPr>
                <a:tableStyleId>{4C3C2611-4C71-4FC5-86AE-919BDF0F9419}</a:tableStyleId>
              </a:tblPr>
              <a:tblGrid>
                <a:gridCol w="1229995">
                  <a:extLst>
                    <a:ext uri="{9D8B030D-6E8A-4147-A177-3AD203B41FA5}">
                      <a16:colId xmlns:a16="http://schemas.microsoft.com/office/drawing/2014/main" val="20000"/>
                    </a:ext>
                  </a:extLst>
                </a:gridCol>
                <a:gridCol w="976630">
                  <a:extLst>
                    <a:ext uri="{9D8B030D-6E8A-4147-A177-3AD203B41FA5}">
                      <a16:colId xmlns:a16="http://schemas.microsoft.com/office/drawing/2014/main" val="20001"/>
                    </a:ext>
                  </a:extLst>
                </a:gridCol>
                <a:gridCol w="1319529">
                  <a:extLst>
                    <a:ext uri="{9D8B030D-6E8A-4147-A177-3AD203B41FA5}">
                      <a16:colId xmlns:a16="http://schemas.microsoft.com/office/drawing/2014/main" val="20002"/>
                    </a:ext>
                  </a:extLst>
                </a:gridCol>
                <a:gridCol w="1582420">
                  <a:extLst>
                    <a:ext uri="{9D8B030D-6E8A-4147-A177-3AD203B41FA5}">
                      <a16:colId xmlns:a16="http://schemas.microsoft.com/office/drawing/2014/main" val="20003"/>
                    </a:ext>
                  </a:extLst>
                </a:gridCol>
                <a:gridCol w="1228089">
                  <a:extLst>
                    <a:ext uri="{9D8B030D-6E8A-4147-A177-3AD203B41FA5}">
                      <a16:colId xmlns:a16="http://schemas.microsoft.com/office/drawing/2014/main" val="20004"/>
                    </a:ext>
                  </a:extLst>
                </a:gridCol>
                <a:gridCol w="1510664">
                  <a:extLst>
                    <a:ext uri="{9D8B030D-6E8A-4147-A177-3AD203B41FA5}">
                      <a16:colId xmlns:a16="http://schemas.microsoft.com/office/drawing/2014/main" val="20005"/>
                    </a:ext>
                  </a:extLst>
                </a:gridCol>
                <a:gridCol w="1369695">
                  <a:extLst>
                    <a:ext uri="{9D8B030D-6E8A-4147-A177-3AD203B41FA5}">
                      <a16:colId xmlns:a16="http://schemas.microsoft.com/office/drawing/2014/main" val="20006"/>
                    </a:ext>
                  </a:extLst>
                </a:gridCol>
              </a:tblGrid>
              <a:tr h="640079">
                <a:tc>
                  <a:txBody>
                    <a:bodyPr/>
                    <a:lstStyle/>
                    <a:p>
                      <a:pPr marR="532765" indent="91439">
                        <a:lnSpc>
                          <a:spcPct val="100000"/>
                        </a:lnSpc>
                        <a:spcBef>
                          <a:spcPts val="300"/>
                        </a:spcBef>
                        <a:defRPr sz="1800" b="1" spc="-45">
                          <a:solidFill>
                            <a:srgbClr val="FFFFFF"/>
                          </a:solidFill>
                          <a:latin typeface="Arial"/>
                          <a:ea typeface="Arial"/>
                          <a:cs typeface="Arial"/>
                        </a:defRPr>
                      </a:pPr>
                      <a:r>
                        <a:t>Task  </a:t>
                      </a:r>
                      <a:r>
                        <a:rPr spc="0"/>
                        <a:t>n</a:t>
                      </a:r>
                      <a:r>
                        <a:rPr spc="-10"/>
                        <a:t>a</a:t>
                      </a:r>
                      <a:r>
                        <a:rPr spc="5"/>
                        <a:t>m</a:t>
                      </a:r>
                      <a:r>
                        <a:rPr spc="0"/>
                        <a:t>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10">
                          <a:solidFill>
                            <a:srgbClr val="FFFFFF"/>
                          </a:solidFill>
                          <a:latin typeface="Arial"/>
                          <a:ea typeface="Arial"/>
                          <a:cs typeface="Arial"/>
                        </a:rPr>
                        <a:t>Core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Prio</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92075">
                        <a:lnSpc>
                          <a:spcPct val="100000"/>
                        </a:lnSpc>
                        <a:spcBef>
                          <a:spcPts val="300"/>
                        </a:spcBef>
                        <a:defRPr sz="1800" b="1" spc="-5">
                          <a:solidFill>
                            <a:srgbClr val="FFFFFF"/>
                          </a:solidFill>
                          <a:latin typeface="Arial"/>
                          <a:ea typeface="Arial"/>
                          <a:cs typeface="Arial"/>
                        </a:defRPr>
                      </a:pPr>
                      <a:r>
                        <a:t>Start</a:t>
                      </a:r>
                      <a:r>
                        <a:rPr spc="-15"/>
                        <a:t> </a:t>
                      </a:r>
                      <a:r>
                        <a:rPr spc="0"/>
                        <a:t>time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Duration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167004" indent="92075">
                        <a:lnSpc>
                          <a:spcPct val="100000"/>
                        </a:lnSpc>
                        <a:spcBef>
                          <a:spcPts val="300"/>
                        </a:spcBef>
                        <a:defRPr sz="1800" b="1">
                          <a:solidFill>
                            <a:srgbClr val="FFFFFF"/>
                          </a:solidFill>
                          <a:latin typeface="Arial"/>
                          <a:ea typeface="Arial"/>
                          <a:cs typeface="Arial"/>
                        </a:defRPr>
                      </a:pPr>
                      <a:r>
                        <a:t>Lock  </a:t>
                      </a:r>
                      <a:r>
                        <a:rPr spc="-5"/>
                        <a:t>Acqu</a:t>
                      </a:r>
                      <a:r>
                        <a:t>i</a:t>
                      </a:r>
                      <a:r>
                        <a:rPr spc="-10"/>
                        <a:t>s</a:t>
                      </a:r>
                      <a:r>
                        <a:rPr spc="-5"/>
                        <a:t>i</a:t>
                      </a:r>
                      <a:r>
                        <a:t>t</a:t>
                      </a:r>
                      <a:r>
                        <a:rPr spc="-5"/>
                        <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356870" indent="92710">
                        <a:lnSpc>
                          <a:spcPct val="100000"/>
                        </a:lnSpc>
                        <a:spcBef>
                          <a:spcPts val="300"/>
                        </a:spcBef>
                        <a:defRPr sz="1800" b="1">
                          <a:solidFill>
                            <a:srgbClr val="FFFFFF"/>
                          </a:solidFill>
                          <a:latin typeface="Arial"/>
                          <a:ea typeface="Arial"/>
                          <a:cs typeface="Arial"/>
                        </a:defRPr>
                      </a:pPr>
                      <a:r>
                        <a:t>Lock  </a:t>
                      </a:r>
                      <a:r>
                        <a:rPr spc="-10"/>
                        <a:t>d</a:t>
                      </a:r>
                      <a:r>
                        <a:t>ur</a:t>
                      </a:r>
                      <a:r>
                        <a:rPr spc="-10"/>
                        <a:t>a</a:t>
                      </a:r>
                      <a:r>
                        <a:t>ti</a:t>
                      </a:r>
                      <a:r>
                        <a:rPr spc="-10"/>
                        <a:t>o</a:t>
                      </a:r>
                      <a:r>
                        <a:t>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370713">
                <a:tc>
                  <a:txBody>
                    <a:bodyPr/>
                    <a:lstStyle/>
                    <a:p>
                      <a:pPr indent="0">
                        <a:lnSpc>
                          <a:spcPct val="100000"/>
                        </a:lnSpc>
                        <a:spcBef>
                          <a:spcPts val="300"/>
                        </a:spcBef>
                        <a:defRPr sz="1800"/>
                      </a:pPr>
                      <a:r>
                        <a:rPr>
                          <a:latin typeface="Arial"/>
                          <a:ea typeface="Arial"/>
                          <a:cs typeface="Arial"/>
                        </a:rPr>
                        <a:t>A</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92075">
                        <a:lnSpc>
                          <a:spcPct val="100000"/>
                        </a:lnSpc>
                        <a:spcBef>
                          <a:spcPts val="300"/>
                        </a:spcBef>
                        <a:defRPr sz="1800">
                          <a:latin typeface="Arial"/>
                          <a:ea typeface="Arial"/>
                          <a:cs typeface="Arial"/>
                        </a:defRPr>
                      </a:pPr>
                      <a:r>
                        <a:t>5</a:t>
                      </a:r>
                      <a:r>
                        <a:rPr spc="-15"/>
                        <a:t> </a:t>
                      </a:r>
                      <a:r>
                        <a:rPr sz="1400"/>
                        <a:t>(High)</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extLst>
                  <a:ext uri="{0D108BD9-81ED-4DB2-BD59-A6C34878D82A}">
                    <a16:rowId xmlns:a16="http://schemas.microsoft.com/office/drawing/2014/main" val="10001"/>
                  </a:ext>
                </a:extLst>
              </a:tr>
              <a:tr h="370713">
                <a:tc>
                  <a:txBody>
                    <a:bodyPr/>
                    <a:lstStyle/>
                    <a:p>
                      <a:pPr indent="0">
                        <a:lnSpc>
                          <a:spcPct val="100000"/>
                        </a:lnSpc>
                        <a:spcBef>
                          <a:spcPts val="300"/>
                        </a:spcBef>
                        <a:defRPr sz="1800"/>
                      </a:pPr>
                      <a:r>
                        <a:rPr>
                          <a:latin typeface="Arial"/>
                          <a:ea typeface="Arial"/>
                          <a:cs typeface="Arial"/>
                        </a:rPr>
                        <a:t>B</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3</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5</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2"/>
                  </a:ext>
                </a:extLst>
              </a:tr>
              <a:tr h="370713">
                <a:tc>
                  <a:txBody>
                    <a:bodyPr/>
                    <a:lstStyle/>
                    <a:p>
                      <a:pPr indent="0">
                        <a:lnSpc>
                          <a:spcPct val="100000"/>
                        </a:lnSpc>
                        <a:spcBef>
                          <a:spcPts val="300"/>
                        </a:spcBef>
                        <a:defRPr sz="1800"/>
                      </a:pPr>
                      <a:r>
                        <a:rPr>
                          <a:latin typeface="Arial"/>
                          <a:ea typeface="Arial"/>
                          <a:cs typeface="Arial"/>
                        </a:rPr>
                        <a:t>C</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30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5</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3"/>
                  </a:ext>
                </a:extLst>
              </a:tr>
              <a:tr h="370839">
                <a:tc>
                  <a:txBody>
                    <a:bodyPr/>
                    <a:lstStyle/>
                    <a:p>
                      <a:pPr indent="0">
                        <a:lnSpc>
                          <a:spcPct val="100000"/>
                        </a:lnSpc>
                        <a:spcBef>
                          <a:spcPts val="300"/>
                        </a:spcBef>
                        <a:defRPr sz="1800"/>
                      </a:pPr>
                      <a:r>
                        <a:rPr>
                          <a:latin typeface="Arial"/>
                          <a:ea typeface="Arial"/>
                          <a:cs typeface="Arial"/>
                        </a:rPr>
                        <a:t>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92075">
                        <a:lnSpc>
                          <a:spcPct val="100000"/>
                        </a:lnSpc>
                        <a:spcBef>
                          <a:spcPts val="300"/>
                        </a:spcBef>
                        <a:defRPr sz="1800">
                          <a:latin typeface="Arial"/>
                          <a:ea typeface="Arial"/>
                          <a:cs typeface="Arial"/>
                        </a:defRPr>
                      </a:pPr>
                      <a:r>
                        <a:t>1</a:t>
                      </a:r>
                      <a:r>
                        <a:rPr spc="-120"/>
                        <a:t> </a:t>
                      </a:r>
                      <a:r>
                        <a:rPr sz="1400"/>
                        <a:t>(Low)</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10" dirty="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dirty="0"/>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4"/>
                  </a:ext>
                </a:extLst>
              </a:tr>
            </a:tbl>
          </a:graphicData>
        </a:graphic>
      </p:graphicFrame>
      <p:sp>
        <p:nvSpPr>
          <p:cNvPr id="537" name="object 40"/>
          <p:cNvSpPr txBox="1"/>
          <p:nvPr/>
        </p:nvSpPr>
        <p:spPr>
          <a:xfrm>
            <a:off x="2097784" y="4276344"/>
            <a:ext cx="359411" cy="200844"/>
          </a:xfrm>
          <a:prstGeom prst="rect">
            <a:avLst/>
          </a:prstGeom>
          <a:solidFill>
            <a:srgbClr val="00316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94614">
              <a:lnSpc>
                <a:spcPts val="1500"/>
              </a:lnSpc>
              <a:defRPr>
                <a:solidFill>
                  <a:srgbClr val="FFFFFF"/>
                </a:solidFill>
                <a:latin typeface="Arial"/>
                <a:ea typeface="Arial"/>
                <a:cs typeface="Arial"/>
                <a:sym typeface="Arial"/>
              </a:defRPr>
            </a:lvl1pPr>
          </a:lstStyle>
          <a:p>
            <a:r>
              <a:t>B</a:t>
            </a:r>
          </a:p>
        </p:txBody>
      </p:sp>
      <p:grpSp>
        <p:nvGrpSpPr>
          <p:cNvPr id="541" name="object 41"/>
          <p:cNvGrpSpPr/>
          <p:nvPr/>
        </p:nvGrpSpPr>
        <p:grpSpPr>
          <a:xfrm>
            <a:off x="2456688" y="4044696"/>
            <a:ext cx="6879336" cy="1173482"/>
            <a:chOff x="0" y="0"/>
            <a:chExt cx="6879336" cy="1173480"/>
          </a:xfrm>
        </p:grpSpPr>
        <p:sp>
          <p:nvSpPr>
            <p:cNvPr id="538" name="Rectangle"/>
            <p:cNvSpPr/>
            <p:nvPr/>
          </p:nvSpPr>
          <p:spPr>
            <a:xfrm>
              <a:off x="0" y="245364"/>
              <a:ext cx="723900" cy="164593"/>
            </a:xfrm>
            <a:prstGeom prst="rect">
              <a:avLst/>
            </a:prstGeom>
            <a:solidFill>
              <a:srgbClr val="FFC000"/>
            </a:solidFill>
            <a:ln w="12700" cap="flat">
              <a:noFill/>
              <a:miter lim="400000"/>
            </a:ln>
            <a:effectLst/>
          </p:spPr>
          <p:txBody>
            <a:bodyPr wrap="square" lIns="45719" tIns="45719" rIns="45719" bIns="45719" numCol="1" anchor="t">
              <a:noAutofit/>
            </a:bodyPr>
            <a:lstStyle/>
            <a:p>
              <a:endParaRPr/>
            </a:p>
          </p:txBody>
        </p:sp>
        <p:sp>
          <p:nvSpPr>
            <p:cNvPr id="539" name="Rectangle"/>
            <p:cNvSpPr/>
            <p:nvPr/>
          </p:nvSpPr>
          <p:spPr>
            <a:xfrm>
              <a:off x="740664" y="1004316"/>
              <a:ext cx="336805" cy="169165"/>
            </a:xfrm>
            <a:prstGeom prst="rect">
              <a:avLst/>
            </a:prstGeom>
            <a:solidFill>
              <a:srgbClr val="FFC000"/>
            </a:solidFill>
            <a:ln w="12700" cap="flat">
              <a:noFill/>
              <a:miter lim="400000"/>
            </a:ln>
            <a:effectLst/>
          </p:spPr>
          <p:txBody>
            <a:bodyPr wrap="square" lIns="45719" tIns="45719" rIns="45719" bIns="45719" numCol="1" anchor="t">
              <a:noAutofit/>
            </a:bodyPr>
            <a:lstStyle/>
            <a:p>
              <a:endParaRPr/>
            </a:p>
          </p:txBody>
        </p:sp>
        <p:sp>
          <p:nvSpPr>
            <p:cNvPr id="540" name="Rectangle"/>
            <p:cNvSpPr/>
            <p:nvPr/>
          </p:nvSpPr>
          <p:spPr>
            <a:xfrm>
              <a:off x="6190488" y="0"/>
              <a:ext cx="688849" cy="164593"/>
            </a:xfrm>
            <a:prstGeom prst="rect">
              <a:avLst/>
            </a:prstGeom>
            <a:solidFill>
              <a:srgbClr val="FFC000"/>
            </a:solidFill>
            <a:ln w="12700" cap="flat">
              <a:noFill/>
              <a:miter lim="400000"/>
            </a:ln>
            <a:effectLst/>
          </p:spPr>
          <p:txBody>
            <a:bodyPr wrap="square" lIns="45719" tIns="45719" rIns="45719" bIns="45719" numCol="1" anchor="t">
              <a:noAutofit/>
            </a:bodyPr>
            <a:lstStyle/>
            <a:p>
              <a:endParaRPr/>
            </a:p>
          </p:txBody>
        </p:sp>
      </p:grpSp>
      <p:sp>
        <p:nvSpPr>
          <p:cNvPr id="542" name="object 42"/>
          <p:cNvSpPr txBox="1"/>
          <p:nvPr/>
        </p:nvSpPr>
        <p:spPr>
          <a:xfrm>
            <a:off x="9369931" y="4027042"/>
            <a:ext cx="830581" cy="17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200">
                <a:latin typeface="Arial"/>
                <a:ea typeface="Arial"/>
                <a:cs typeface="Arial"/>
                <a:sym typeface="Arial"/>
              </a:defRPr>
            </a:pPr>
            <a:r>
              <a:t>Lock is</a:t>
            </a:r>
            <a:r>
              <a:rPr spc="-95"/>
              <a:t> </a:t>
            </a:r>
            <a:r>
              <a:rPr spc="-5"/>
              <a:t>held</a:t>
            </a:r>
          </a:p>
        </p:txBody>
      </p:sp>
      <p:sp>
        <p:nvSpPr>
          <p:cNvPr id="543" name="object 43"/>
          <p:cNvSpPr txBox="1">
            <a:spLocks noGrp="1"/>
          </p:cNvSpPr>
          <p:nvPr>
            <p:ph type="sldNum" sz="quarter" idx="4294967295"/>
          </p:nvPr>
        </p:nvSpPr>
        <p:spPr>
          <a:xfrm>
            <a:off x="228599" y="5627125"/>
            <a:ext cx="220317" cy="17453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Tree>
    <p:extLst>
      <p:ext uri="{BB962C8B-B14F-4D97-AF65-F5344CB8AC3E}">
        <p14:creationId xmlns:p14="http://schemas.microsoft.com/office/powerpoint/2010/main" val="56008379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object 2"/>
          <p:cNvSpPr txBox="1">
            <a:spLocks noGrp="1"/>
          </p:cNvSpPr>
          <p:nvPr>
            <p:ph type="title"/>
          </p:nvPr>
        </p:nvSpPr>
        <p:spPr>
          <a:xfrm>
            <a:off x="190600" y="95503"/>
            <a:ext cx="4572001" cy="860426"/>
          </a:xfrm>
          <a:prstGeom prst="rect">
            <a:avLst/>
          </a:prstGeom>
        </p:spPr>
        <p:txBody>
          <a:bodyPr/>
          <a:lstStyle/>
          <a:p>
            <a:pPr marL="55880" marR="5080" indent="-43815">
              <a:lnSpc>
                <a:spcPts val="3200"/>
              </a:lnSpc>
              <a:spcBef>
                <a:spcPts val="300"/>
              </a:spcBef>
              <a:defRPr spc="-100"/>
            </a:pPr>
            <a:r>
              <a:t>Concurrency and Parallelism  </a:t>
            </a:r>
            <a:r>
              <a:rPr>
                <a:solidFill>
                  <a:srgbClr val="A80062"/>
                </a:solidFill>
              </a:rPr>
              <a:t>What is</a:t>
            </a:r>
            <a:r>
              <a:rPr spc="0">
                <a:solidFill>
                  <a:srgbClr val="A80062"/>
                </a:solidFill>
              </a:rPr>
              <a:t> </a:t>
            </a:r>
            <a:r>
              <a:rPr>
                <a:solidFill>
                  <a:srgbClr val="A80062"/>
                </a:solidFill>
              </a:rPr>
              <a:t>deadlock?</a:t>
            </a:r>
          </a:p>
        </p:txBody>
      </p:sp>
      <p:sp>
        <p:nvSpPr>
          <p:cNvPr id="558" name="object 3"/>
          <p:cNvSpPr txBox="1"/>
          <p:nvPr/>
        </p:nvSpPr>
        <p:spPr>
          <a:xfrm>
            <a:off x="0" y="5242559"/>
            <a:ext cx="10970260" cy="324236"/>
          </a:xfrm>
          <a:prstGeom prst="rect">
            <a:avLst/>
          </a:prstGeom>
          <a:solidFill>
            <a:srgbClr val="C0AFD0"/>
          </a:solidFill>
          <a:ln w="3175">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13029">
              <a:spcBef>
                <a:spcPts val="300"/>
              </a:spcBef>
              <a:defRPr sz="2200" spc="-4">
                <a:latin typeface="Arial"/>
                <a:ea typeface="Arial"/>
                <a:cs typeface="Arial"/>
                <a:sym typeface="Arial"/>
              </a:defRPr>
            </a:pPr>
            <a:r>
              <a:t>Deadlock occurs whenever there is a </a:t>
            </a:r>
            <a:r>
              <a:rPr spc="0"/>
              <a:t>circular </a:t>
            </a:r>
            <a:r>
              <a:rPr spc="-9"/>
              <a:t>dependency between </a:t>
            </a:r>
            <a:r>
              <a:t>tasks and</a:t>
            </a:r>
            <a:r>
              <a:rPr spc="220"/>
              <a:t> </a:t>
            </a:r>
            <a:r>
              <a:rPr spc="-9"/>
              <a:t>resource</a:t>
            </a:r>
          </a:p>
        </p:txBody>
      </p:sp>
      <p:sp>
        <p:nvSpPr>
          <p:cNvPr id="559" name="object 4"/>
          <p:cNvSpPr/>
          <p:nvPr/>
        </p:nvSpPr>
        <p:spPr>
          <a:xfrm>
            <a:off x="547116" y="1446276"/>
            <a:ext cx="5192268" cy="2616708"/>
          </a:xfrm>
          <a:prstGeom prst="rect">
            <a:avLst/>
          </a:prstGeom>
          <a:blipFill>
            <a:blip r:embed="rId3"/>
            <a:stretch>
              <a:fillRect/>
            </a:stretch>
          </a:blipFill>
          <a:ln w="12700">
            <a:miter lim="400000"/>
          </a:ln>
        </p:spPr>
        <p:txBody>
          <a:bodyPr lIns="45719" rIns="45719"/>
          <a:lstStyle/>
          <a:p>
            <a:endParaRPr/>
          </a:p>
        </p:txBody>
      </p:sp>
      <p:sp>
        <p:nvSpPr>
          <p:cNvPr id="560" name="object 5"/>
          <p:cNvSpPr txBox="1"/>
          <p:nvPr/>
        </p:nvSpPr>
        <p:spPr>
          <a:xfrm>
            <a:off x="1626234" y="4327524"/>
            <a:ext cx="2741932"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defRPr sz="700" spc="-5">
                <a:latin typeface="Arial"/>
                <a:ea typeface="Arial"/>
                <a:cs typeface="Arial"/>
                <a:sym typeface="Arial"/>
              </a:defRPr>
            </a:pPr>
            <a:r>
              <a:t>Pic </a:t>
            </a:r>
            <a:r>
              <a:rPr spc="-10"/>
              <a:t>Source:</a:t>
            </a:r>
            <a:r>
              <a:rPr spc="94"/>
              <a:t> </a:t>
            </a:r>
            <a:r>
              <a:t>https:/</a:t>
            </a:r>
            <a:r>
              <a:rPr u="sng">
                <a:solidFill>
                  <a:srgbClr val="0000FF"/>
                </a:solidFill>
                <a:uFill>
                  <a:solidFill>
                    <a:srgbClr val="0000FF"/>
                  </a:solidFill>
                </a:uFill>
                <a:hlinkClick r:id="rId4"/>
              </a:rPr>
              <a:t>/w</a:t>
            </a:r>
            <a:r>
              <a:t>w</a:t>
            </a:r>
            <a:r>
              <a:rPr u="sng">
                <a:solidFill>
                  <a:srgbClr val="0000FF"/>
                </a:solidFill>
                <a:uFill>
                  <a:solidFill>
                    <a:srgbClr val="0000FF"/>
                  </a:solidFill>
                </a:uFill>
                <a:hlinkClick r:id="rId4"/>
              </a:rPr>
              <a:t>w.sqlshack.com/what-is-a-sql-server-deadlock/</a:t>
            </a:r>
          </a:p>
        </p:txBody>
      </p:sp>
      <p:sp>
        <p:nvSpPr>
          <p:cNvPr id="564" name="object 11"/>
          <p:cNvSpPr txBox="1"/>
          <p:nvPr/>
        </p:nvSpPr>
        <p:spPr>
          <a:xfrm>
            <a:off x="246378" y="5659737"/>
            <a:ext cx="110491" cy="174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a:solidFill>
                  <a:srgbClr val="999FA6"/>
                </a:solidFill>
                <a:latin typeface="Arial"/>
                <a:ea typeface="Arial"/>
                <a:cs typeface="Arial"/>
                <a:sym typeface="Arial"/>
              </a:defRPr>
            </a:lvl1pPr>
          </a:lstStyle>
          <a:p>
            <a:r>
              <a:t>1</a:t>
            </a:r>
          </a:p>
        </p:txBody>
      </p:sp>
      <p:sp>
        <p:nvSpPr>
          <p:cNvPr id="565" name="object 9"/>
          <p:cNvSpPr txBox="1"/>
          <p:nvPr/>
        </p:nvSpPr>
        <p:spPr>
          <a:xfrm>
            <a:off x="8135873" y="5028894"/>
            <a:ext cx="274574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800" u="sng" spc="-5">
                <a:solidFill>
                  <a:srgbClr val="0000FF"/>
                </a:solidFill>
                <a:uFill>
                  <a:solidFill>
                    <a:srgbClr val="0000FF"/>
                  </a:solidFill>
                </a:uFill>
                <a:latin typeface="Arial"/>
                <a:ea typeface="Arial"/>
                <a:cs typeface="Arial"/>
                <a:sym typeface="Arial"/>
                <a:hlinkClick r:id="rId5"/>
              </a:defRPr>
            </a:lvl1pPr>
          </a:lstStyle>
          <a:p>
            <a:pPr>
              <a:defRPr u="none">
                <a:solidFill>
                  <a:srgbClr val="000000"/>
                </a:solidFill>
                <a:uFillTx/>
              </a:defRPr>
            </a:pPr>
            <a:r>
              <a:rPr u="sng">
                <a:solidFill>
                  <a:srgbClr val="0000FF"/>
                </a:solidFill>
                <a:uFill>
                  <a:solidFill>
                    <a:srgbClr val="0000FF"/>
                  </a:solidFill>
                </a:uFill>
                <a:hlinkClick r:id="rId5"/>
              </a:rPr>
              <a:t>http://users.cs.cf.ac.uk/O.F.Rana/os/lectureos12/node2.html</a:t>
            </a:r>
          </a:p>
        </p:txBody>
      </p:sp>
      <p:sp>
        <p:nvSpPr>
          <p:cNvPr id="2" name="Rectangle 1">
            <a:extLst>
              <a:ext uri="{FF2B5EF4-FFF2-40B4-BE49-F238E27FC236}">
                <a16:creationId xmlns:a16="http://schemas.microsoft.com/office/drawing/2014/main" id="{D8C53EA2-1A10-324C-83D1-27E0A79EC78F}"/>
              </a:ext>
            </a:extLst>
          </p:cNvPr>
          <p:cNvSpPr/>
          <p:nvPr/>
        </p:nvSpPr>
        <p:spPr>
          <a:xfrm>
            <a:off x="5739384" y="605405"/>
            <a:ext cx="5142230" cy="2031325"/>
          </a:xfrm>
          <a:prstGeom prst="rect">
            <a:avLst/>
          </a:prstGeom>
        </p:spPr>
        <p:txBody>
          <a:bodyPr wrap="square">
            <a:spAutoFit/>
          </a:bodyPr>
          <a:lstStyle/>
          <a:p>
            <a:pPr algn="just"/>
            <a:r>
              <a:rPr lang="en-US" dirty="0">
                <a:solidFill>
                  <a:srgbClr val="252525"/>
                </a:solidFill>
                <a:latin typeface="Segoe UI" panose="020F0502020204030204" pitchFamily="34" charset="0"/>
              </a:rPr>
              <a:t>A deadlock occurs when 2 processes are competing for exclusive access to a resource but is unable to obtain exclusive access to it because the other process is preventing it. This results in a standoff where neither process can proceed. The only way out of a deadlock is for one of the processes to be terminated.</a:t>
            </a:r>
            <a:endParaRPr lang="hi-IN" dirty="0"/>
          </a:p>
        </p:txBody>
      </p:sp>
      <p:sp>
        <p:nvSpPr>
          <p:cNvPr id="3" name="Rectangle 2">
            <a:extLst>
              <a:ext uri="{FF2B5EF4-FFF2-40B4-BE49-F238E27FC236}">
                <a16:creationId xmlns:a16="http://schemas.microsoft.com/office/drawing/2014/main" id="{64C24717-9AEE-E64E-AFF3-ACBCBEBBD253}"/>
              </a:ext>
            </a:extLst>
          </p:cNvPr>
          <p:cNvSpPr/>
          <p:nvPr/>
        </p:nvSpPr>
        <p:spPr>
          <a:xfrm>
            <a:off x="5777992" y="3094216"/>
            <a:ext cx="5192268" cy="1754326"/>
          </a:xfrm>
          <a:prstGeom prst="rect">
            <a:avLst/>
          </a:prstGeom>
        </p:spPr>
        <p:txBody>
          <a:bodyPr wrap="square">
            <a:spAutoFit/>
          </a:bodyPr>
          <a:lstStyle/>
          <a:p>
            <a:pPr algn="just"/>
            <a:r>
              <a:rPr lang="en-US" dirty="0">
                <a:solidFill>
                  <a:srgbClr val="252525"/>
                </a:solidFill>
                <a:latin typeface="Segoe UI" panose="020F0502020204030204" pitchFamily="34" charset="0"/>
              </a:rPr>
              <a:t>A cycle deadlock is what happens when a </a:t>
            </a:r>
            <a:r>
              <a:rPr lang="en-US" b="1" dirty="0">
                <a:solidFill>
                  <a:srgbClr val="252525"/>
                </a:solidFill>
                <a:latin typeface="Segoe UI" panose="020F0502020204030204" pitchFamily="34" charset="0"/>
              </a:rPr>
              <a:t>process A</a:t>
            </a:r>
            <a:r>
              <a:rPr lang="en-US" dirty="0">
                <a:solidFill>
                  <a:srgbClr val="252525"/>
                </a:solidFill>
                <a:latin typeface="Segoe UI" panose="020F0502020204030204" pitchFamily="34" charset="0"/>
              </a:rPr>
              <a:t> which is holding a lock on </a:t>
            </a:r>
            <a:r>
              <a:rPr lang="en-US" b="1" dirty="0">
                <a:solidFill>
                  <a:srgbClr val="252525"/>
                </a:solidFill>
                <a:latin typeface="Segoe UI" panose="020F0502020204030204" pitchFamily="34" charset="0"/>
              </a:rPr>
              <a:t>resource X</a:t>
            </a:r>
            <a:r>
              <a:rPr lang="en-US" dirty="0">
                <a:solidFill>
                  <a:srgbClr val="252525"/>
                </a:solidFill>
                <a:latin typeface="Segoe UI" panose="020F0502020204030204" pitchFamily="34" charset="0"/>
              </a:rPr>
              <a:t> is waiting to obtain an exclusive lock on </a:t>
            </a:r>
            <a:r>
              <a:rPr lang="en-US" b="1" dirty="0">
                <a:solidFill>
                  <a:srgbClr val="252525"/>
                </a:solidFill>
                <a:latin typeface="Segoe UI" panose="020F0502020204030204" pitchFamily="34" charset="0"/>
              </a:rPr>
              <a:t>resource Y</a:t>
            </a:r>
            <a:r>
              <a:rPr lang="en-US" dirty="0">
                <a:solidFill>
                  <a:srgbClr val="252525"/>
                </a:solidFill>
                <a:latin typeface="Segoe UI" panose="020F0502020204030204" pitchFamily="34" charset="0"/>
              </a:rPr>
              <a:t>, while at the same time </a:t>
            </a:r>
            <a:r>
              <a:rPr lang="en-US" b="1" dirty="0">
                <a:solidFill>
                  <a:srgbClr val="252525"/>
                </a:solidFill>
                <a:latin typeface="Segoe UI" panose="020F0502020204030204" pitchFamily="34" charset="0"/>
              </a:rPr>
              <a:t>process B</a:t>
            </a:r>
            <a:r>
              <a:rPr lang="en-US" dirty="0">
                <a:solidFill>
                  <a:srgbClr val="252525"/>
                </a:solidFill>
                <a:latin typeface="Segoe UI" panose="020F0502020204030204" pitchFamily="34" charset="0"/>
              </a:rPr>
              <a:t> is holding a lock on </a:t>
            </a:r>
            <a:r>
              <a:rPr lang="en-US" b="1" dirty="0">
                <a:solidFill>
                  <a:srgbClr val="252525"/>
                </a:solidFill>
                <a:latin typeface="Segoe UI" panose="020F0502020204030204" pitchFamily="34" charset="0"/>
              </a:rPr>
              <a:t>resource Y</a:t>
            </a:r>
            <a:r>
              <a:rPr lang="en-US" dirty="0">
                <a:solidFill>
                  <a:srgbClr val="252525"/>
                </a:solidFill>
                <a:latin typeface="Segoe UI" panose="020F0502020204030204" pitchFamily="34" charset="0"/>
              </a:rPr>
              <a:t> and is waiting to obtain an exclusive lock on </a:t>
            </a:r>
            <a:r>
              <a:rPr lang="en-US" b="1" dirty="0">
                <a:solidFill>
                  <a:srgbClr val="252525"/>
                </a:solidFill>
                <a:latin typeface="Segoe UI" panose="020F0502020204030204" pitchFamily="34" charset="0"/>
              </a:rPr>
              <a:t>resource X</a:t>
            </a:r>
            <a:r>
              <a:rPr lang="en-US" dirty="0">
                <a:solidFill>
                  <a:srgbClr val="252525"/>
                </a:solidFill>
                <a:latin typeface="Segoe UI" panose="020F0502020204030204" pitchFamily="34" charset="0"/>
              </a:rPr>
              <a:t>.</a:t>
            </a:r>
            <a:endParaRPr lang="hi-IN"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object 2"/>
          <p:cNvSpPr txBox="1">
            <a:spLocks noGrp="1"/>
          </p:cNvSpPr>
          <p:nvPr>
            <p:ph type="title"/>
          </p:nvPr>
        </p:nvSpPr>
        <p:spPr>
          <a:xfrm>
            <a:off x="190600" y="95503"/>
            <a:ext cx="4572001" cy="860426"/>
          </a:xfrm>
          <a:prstGeom prst="rect">
            <a:avLst/>
          </a:prstGeom>
        </p:spPr>
        <p:txBody>
          <a:bodyPr/>
          <a:lstStyle/>
          <a:p>
            <a:pPr marL="55880" marR="5080" indent="-43815">
              <a:lnSpc>
                <a:spcPts val="3200"/>
              </a:lnSpc>
              <a:spcBef>
                <a:spcPts val="300"/>
              </a:spcBef>
              <a:defRPr spc="-100"/>
            </a:pPr>
            <a:r>
              <a:t>Concurrency and Parallelism  </a:t>
            </a:r>
            <a:r>
              <a:rPr>
                <a:solidFill>
                  <a:srgbClr val="A80062"/>
                </a:solidFill>
              </a:rPr>
              <a:t>What is</a:t>
            </a:r>
            <a:r>
              <a:rPr spc="0">
                <a:solidFill>
                  <a:srgbClr val="A80062"/>
                </a:solidFill>
              </a:rPr>
              <a:t> </a:t>
            </a:r>
            <a:r>
              <a:rPr>
                <a:solidFill>
                  <a:srgbClr val="A80062"/>
                </a:solidFill>
              </a:rPr>
              <a:t>deadlock?</a:t>
            </a:r>
          </a:p>
        </p:txBody>
      </p:sp>
      <p:sp>
        <p:nvSpPr>
          <p:cNvPr id="558" name="object 3"/>
          <p:cNvSpPr txBox="1"/>
          <p:nvPr/>
        </p:nvSpPr>
        <p:spPr>
          <a:xfrm>
            <a:off x="0" y="5242559"/>
            <a:ext cx="10970260" cy="324236"/>
          </a:xfrm>
          <a:prstGeom prst="rect">
            <a:avLst/>
          </a:prstGeom>
          <a:solidFill>
            <a:srgbClr val="C0AFD0"/>
          </a:solidFill>
          <a:ln w="3175">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13029">
              <a:spcBef>
                <a:spcPts val="300"/>
              </a:spcBef>
              <a:defRPr sz="2200" spc="-4">
                <a:latin typeface="Arial"/>
                <a:ea typeface="Arial"/>
                <a:cs typeface="Arial"/>
                <a:sym typeface="Arial"/>
              </a:defRPr>
            </a:pPr>
            <a:r>
              <a:t>Deadlock occurs whenever there is a </a:t>
            </a:r>
            <a:r>
              <a:rPr spc="0"/>
              <a:t>circular </a:t>
            </a:r>
            <a:r>
              <a:rPr spc="-9"/>
              <a:t>dependency between </a:t>
            </a:r>
            <a:r>
              <a:t>tasks and</a:t>
            </a:r>
            <a:r>
              <a:rPr spc="220"/>
              <a:t> </a:t>
            </a:r>
            <a:r>
              <a:rPr spc="-9"/>
              <a:t>resource</a:t>
            </a:r>
          </a:p>
        </p:txBody>
      </p:sp>
      <p:sp>
        <p:nvSpPr>
          <p:cNvPr id="559" name="object 4"/>
          <p:cNvSpPr/>
          <p:nvPr/>
        </p:nvSpPr>
        <p:spPr>
          <a:xfrm>
            <a:off x="547116" y="1446276"/>
            <a:ext cx="5192268" cy="2616708"/>
          </a:xfrm>
          <a:prstGeom prst="rect">
            <a:avLst/>
          </a:prstGeom>
          <a:blipFill>
            <a:blip r:embed="rId3"/>
            <a:stretch>
              <a:fillRect/>
            </a:stretch>
          </a:blipFill>
          <a:ln w="12700">
            <a:miter lim="400000"/>
          </a:ln>
        </p:spPr>
        <p:txBody>
          <a:bodyPr lIns="45719" rIns="45719"/>
          <a:lstStyle/>
          <a:p>
            <a:endParaRPr/>
          </a:p>
        </p:txBody>
      </p:sp>
      <p:sp>
        <p:nvSpPr>
          <p:cNvPr id="560" name="object 5"/>
          <p:cNvSpPr txBox="1"/>
          <p:nvPr/>
        </p:nvSpPr>
        <p:spPr>
          <a:xfrm>
            <a:off x="1626234" y="4327524"/>
            <a:ext cx="2741932"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defRPr sz="700" spc="-5">
                <a:latin typeface="Arial"/>
                <a:ea typeface="Arial"/>
                <a:cs typeface="Arial"/>
                <a:sym typeface="Arial"/>
              </a:defRPr>
            </a:pPr>
            <a:r>
              <a:t>Pic </a:t>
            </a:r>
            <a:r>
              <a:rPr spc="-10"/>
              <a:t>Source:</a:t>
            </a:r>
            <a:r>
              <a:rPr spc="94"/>
              <a:t> </a:t>
            </a:r>
            <a:r>
              <a:t>https:/</a:t>
            </a:r>
            <a:r>
              <a:rPr u="sng">
                <a:solidFill>
                  <a:srgbClr val="0000FF"/>
                </a:solidFill>
                <a:uFill>
                  <a:solidFill>
                    <a:srgbClr val="0000FF"/>
                  </a:solidFill>
                </a:uFill>
                <a:hlinkClick r:id="rId4"/>
              </a:rPr>
              <a:t>/w</a:t>
            </a:r>
            <a:r>
              <a:t>w</a:t>
            </a:r>
            <a:r>
              <a:rPr u="sng">
                <a:solidFill>
                  <a:srgbClr val="0000FF"/>
                </a:solidFill>
                <a:uFill>
                  <a:solidFill>
                    <a:srgbClr val="0000FF"/>
                  </a:solidFill>
                </a:uFill>
                <a:hlinkClick r:id="rId4"/>
              </a:rPr>
              <a:t>w.sqlshack.com/what-is-a-sql-server-deadlock/</a:t>
            </a:r>
          </a:p>
        </p:txBody>
      </p:sp>
      <p:sp>
        <p:nvSpPr>
          <p:cNvPr id="561" name="object 6"/>
          <p:cNvSpPr txBox="1"/>
          <p:nvPr/>
        </p:nvSpPr>
        <p:spPr>
          <a:xfrm>
            <a:off x="6143244" y="812291"/>
            <a:ext cx="4467226" cy="3690754"/>
          </a:xfrm>
          <a:prstGeom prst="rect">
            <a:avLst/>
          </a:prstGeom>
          <a:ln w="12192">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
              <a:lnSpc>
                <a:spcPts val="2000"/>
              </a:lnSpc>
              <a:defRPr spc="340">
                <a:latin typeface="Arial"/>
                <a:ea typeface="Arial"/>
                <a:cs typeface="Arial"/>
                <a:sym typeface="Arial"/>
              </a:defRPr>
            </a:pPr>
            <a:r>
              <a:rPr dirty="0"/>
              <a:t></a:t>
            </a:r>
            <a:r>
              <a:rPr spc="-139" dirty="0"/>
              <a:t> </a:t>
            </a:r>
            <a:r>
              <a:rPr sz="1400" spc="0" dirty="0"/>
              <a:t>Mutual </a:t>
            </a:r>
            <a:r>
              <a:rPr sz="1400" spc="-5" dirty="0"/>
              <a:t>exclusion</a:t>
            </a:r>
          </a:p>
          <a:p>
            <a:pPr marL="697865" marR="720090" indent="-285115">
              <a:lnSpc>
                <a:spcPct val="107000"/>
              </a:lnSpc>
              <a:spcBef>
                <a:spcPts val="500"/>
              </a:spcBef>
              <a:buSzPct val="100000"/>
              <a:buFont typeface="Courier New"/>
              <a:buChar char="o"/>
              <a:tabLst>
                <a:tab pos="698500" algn="l"/>
              </a:tabLst>
              <a:defRPr sz="1500" spc="-5">
                <a:latin typeface="Arial"/>
                <a:ea typeface="Arial"/>
                <a:cs typeface="Arial"/>
                <a:sym typeface="Arial"/>
              </a:defRPr>
            </a:pPr>
            <a:r>
              <a:rPr sz="1400" dirty="0"/>
              <a:t>At </a:t>
            </a:r>
            <a:r>
              <a:rPr sz="1400" spc="-10" dirty="0"/>
              <a:t>least </a:t>
            </a:r>
            <a:r>
              <a:rPr sz="1400" dirty="0"/>
              <a:t>one </a:t>
            </a:r>
            <a:r>
              <a:rPr sz="1400" spc="-10" dirty="0" err="1"/>
              <a:t>unsharable</a:t>
            </a:r>
            <a:r>
              <a:rPr sz="1400" spc="-10" dirty="0"/>
              <a:t> resource </a:t>
            </a:r>
            <a:r>
              <a:rPr sz="1400" spc="0" dirty="0"/>
              <a:t>-  </a:t>
            </a:r>
            <a:r>
              <a:rPr sz="1400" spc="-10" dirty="0"/>
              <a:t>processes claim exclusive control </a:t>
            </a:r>
            <a:r>
              <a:rPr sz="1400" dirty="0"/>
              <a:t>of  </a:t>
            </a:r>
            <a:r>
              <a:rPr sz="1400" spc="-10" dirty="0"/>
              <a:t>resources </a:t>
            </a:r>
            <a:r>
              <a:rPr sz="1400" dirty="0"/>
              <a:t>they</a:t>
            </a:r>
            <a:r>
              <a:rPr sz="1400" spc="40" dirty="0"/>
              <a:t> </a:t>
            </a:r>
            <a:r>
              <a:rPr sz="1400" dirty="0"/>
              <a:t>need</a:t>
            </a:r>
          </a:p>
          <a:p>
            <a:pPr indent="1270">
              <a:spcBef>
                <a:spcPts val="600"/>
              </a:spcBef>
              <a:defRPr spc="335">
                <a:latin typeface="Arial"/>
                <a:ea typeface="Arial"/>
                <a:cs typeface="Arial"/>
                <a:sym typeface="Arial"/>
              </a:defRPr>
            </a:pPr>
            <a:r>
              <a:rPr sz="1400" dirty="0"/>
              <a:t></a:t>
            </a:r>
            <a:r>
              <a:rPr sz="1400" spc="-114" dirty="0"/>
              <a:t> </a:t>
            </a:r>
            <a:r>
              <a:rPr sz="1400" spc="-5" dirty="0"/>
              <a:t>Hold and </a:t>
            </a:r>
            <a:r>
              <a:rPr sz="1400" spc="-25" dirty="0"/>
              <a:t>Wait</a:t>
            </a:r>
          </a:p>
          <a:p>
            <a:pPr marL="697865" marR="267970" indent="-285115">
              <a:lnSpc>
                <a:spcPct val="107300"/>
              </a:lnSpc>
              <a:spcBef>
                <a:spcPts val="500"/>
              </a:spcBef>
              <a:buSzPct val="100000"/>
              <a:buFont typeface="Courier New"/>
              <a:buChar char="o"/>
              <a:tabLst>
                <a:tab pos="698500" algn="l"/>
              </a:tabLst>
              <a:defRPr sz="1500" spc="-10">
                <a:latin typeface="Arial"/>
                <a:ea typeface="Arial"/>
                <a:cs typeface="Arial"/>
                <a:sym typeface="Arial"/>
              </a:defRPr>
            </a:pPr>
            <a:r>
              <a:rPr sz="1400" dirty="0"/>
              <a:t>Process </a:t>
            </a:r>
            <a:r>
              <a:rPr sz="1400" spc="-5" dirty="0"/>
              <a:t>holds one </a:t>
            </a:r>
            <a:r>
              <a:rPr sz="1400" dirty="0"/>
              <a:t>resource while waiting  for</a:t>
            </a:r>
            <a:r>
              <a:rPr sz="1400" spc="0" dirty="0"/>
              <a:t> </a:t>
            </a:r>
            <a:r>
              <a:rPr sz="1400" dirty="0"/>
              <a:t>another</a:t>
            </a:r>
          </a:p>
          <a:p>
            <a:pPr indent="1270">
              <a:spcBef>
                <a:spcPts val="600"/>
              </a:spcBef>
              <a:defRPr spc="335">
                <a:latin typeface="Arial"/>
                <a:ea typeface="Arial"/>
                <a:cs typeface="Arial"/>
                <a:sym typeface="Arial"/>
              </a:defRPr>
            </a:pPr>
            <a:r>
              <a:rPr sz="1400" dirty="0"/>
              <a:t></a:t>
            </a:r>
            <a:r>
              <a:rPr sz="1400" spc="-130" dirty="0"/>
              <a:t> </a:t>
            </a:r>
            <a:r>
              <a:rPr sz="1400" spc="-5" dirty="0"/>
              <a:t>No Preemption</a:t>
            </a:r>
          </a:p>
          <a:p>
            <a:pPr marL="697865" marR="353059" indent="-285115">
              <a:lnSpc>
                <a:spcPct val="107100"/>
              </a:lnSpc>
              <a:spcBef>
                <a:spcPts val="500"/>
              </a:spcBef>
              <a:buSzPct val="100000"/>
              <a:buFont typeface="Courier New"/>
              <a:buChar char="o"/>
              <a:tabLst>
                <a:tab pos="698500" algn="l"/>
              </a:tabLst>
              <a:defRPr sz="1500" spc="-10">
                <a:latin typeface="Arial"/>
                <a:ea typeface="Arial"/>
                <a:cs typeface="Arial"/>
                <a:sym typeface="Arial"/>
              </a:defRPr>
            </a:pPr>
            <a:r>
              <a:rPr sz="1400" dirty="0"/>
              <a:t>Resources </a:t>
            </a:r>
            <a:r>
              <a:rPr sz="1400" spc="-5" dirty="0"/>
              <a:t>only </a:t>
            </a:r>
            <a:r>
              <a:rPr sz="1400" dirty="0"/>
              <a:t>released voluntarily </a:t>
            </a:r>
            <a:r>
              <a:rPr sz="1400" spc="0" dirty="0"/>
              <a:t>- no  </a:t>
            </a:r>
            <a:r>
              <a:rPr sz="1400" dirty="0"/>
              <a:t>interruption possible </a:t>
            </a:r>
            <a:r>
              <a:rPr sz="1400" spc="-5" dirty="0"/>
              <a:t>(i.e. cannot be  </a:t>
            </a:r>
            <a:r>
              <a:rPr sz="1400" dirty="0"/>
              <a:t>forcefully withdrawn </a:t>
            </a:r>
            <a:r>
              <a:rPr sz="1400" spc="-5" dirty="0"/>
              <a:t>by </a:t>
            </a:r>
            <a:r>
              <a:rPr sz="1400" dirty="0"/>
              <a:t>another</a:t>
            </a:r>
            <a:r>
              <a:rPr sz="1400" spc="135" dirty="0"/>
              <a:t> </a:t>
            </a:r>
            <a:r>
              <a:rPr sz="1400" dirty="0"/>
              <a:t>process)</a:t>
            </a:r>
          </a:p>
          <a:p>
            <a:pPr indent="1270">
              <a:spcBef>
                <a:spcPts val="600"/>
              </a:spcBef>
              <a:defRPr spc="335">
                <a:latin typeface="Arial"/>
                <a:ea typeface="Arial"/>
                <a:cs typeface="Arial"/>
                <a:sym typeface="Arial"/>
              </a:defRPr>
            </a:pPr>
            <a:r>
              <a:rPr sz="1400" dirty="0"/>
              <a:t></a:t>
            </a:r>
            <a:r>
              <a:rPr sz="1400" spc="-139" dirty="0"/>
              <a:t> </a:t>
            </a:r>
            <a:r>
              <a:rPr sz="1400" spc="-5" dirty="0"/>
              <a:t>Circular wait</a:t>
            </a:r>
          </a:p>
          <a:p>
            <a:pPr marL="697865" indent="-285750">
              <a:spcBef>
                <a:spcPts val="600"/>
              </a:spcBef>
              <a:buSzPct val="100000"/>
              <a:buFont typeface="Courier New"/>
              <a:buChar char="o"/>
              <a:tabLst>
                <a:tab pos="698500" algn="l"/>
              </a:tabLst>
              <a:defRPr sz="1500" spc="-10">
                <a:latin typeface="Arial"/>
                <a:ea typeface="Arial"/>
                <a:cs typeface="Arial"/>
                <a:sym typeface="Arial"/>
              </a:defRPr>
            </a:pPr>
            <a:r>
              <a:rPr sz="1400" dirty="0"/>
              <a:t>Circular chain </a:t>
            </a:r>
            <a:r>
              <a:rPr sz="1400" spc="-5" dirty="0"/>
              <a:t>of </a:t>
            </a:r>
            <a:r>
              <a:rPr sz="1400" dirty="0"/>
              <a:t>processes </a:t>
            </a:r>
            <a:r>
              <a:rPr sz="1400" spc="0" dirty="0"/>
              <a:t>- </a:t>
            </a:r>
            <a:r>
              <a:rPr sz="1400" dirty="0"/>
              <a:t>each</a:t>
            </a:r>
            <a:r>
              <a:rPr sz="1400" spc="155" dirty="0"/>
              <a:t> </a:t>
            </a:r>
            <a:r>
              <a:rPr sz="1400" dirty="0"/>
              <a:t>waiting</a:t>
            </a:r>
          </a:p>
          <a:p>
            <a:pPr indent="697865">
              <a:spcBef>
                <a:spcPts val="100"/>
              </a:spcBef>
              <a:defRPr sz="1500" spc="-10">
                <a:latin typeface="Arial"/>
                <a:ea typeface="Arial"/>
                <a:cs typeface="Arial"/>
                <a:sym typeface="Arial"/>
              </a:defRPr>
            </a:pPr>
            <a:r>
              <a:rPr sz="1400" dirty="0"/>
              <a:t>for </a:t>
            </a:r>
            <a:r>
              <a:rPr sz="1400" spc="0" dirty="0"/>
              <a:t>a </a:t>
            </a:r>
            <a:r>
              <a:rPr sz="1400" dirty="0"/>
              <a:t>resource </a:t>
            </a:r>
            <a:r>
              <a:rPr sz="1400" spc="-5" dirty="0"/>
              <a:t>held by</a:t>
            </a:r>
            <a:r>
              <a:rPr sz="1400" spc="80" dirty="0"/>
              <a:t> </a:t>
            </a:r>
            <a:r>
              <a:rPr sz="1400" spc="-5" dirty="0"/>
              <a:t>another</a:t>
            </a:r>
          </a:p>
        </p:txBody>
      </p:sp>
      <p:sp>
        <p:nvSpPr>
          <p:cNvPr id="562" name="object 7"/>
          <p:cNvSpPr/>
          <p:nvPr/>
        </p:nvSpPr>
        <p:spPr>
          <a:xfrm>
            <a:off x="7100316" y="440436"/>
            <a:ext cx="2656332" cy="371857"/>
          </a:xfrm>
          <a:prstGeom prst="rect">
            <a:avLst/>
          </a:prstGeom>
          <a:ln w="3175">
            <a:solidFill>
              <a:srgbClr val="000000"/>
            </a:solidFill>
          </a:ln>
        </p:spPr>
        <p:txBody>
          <a:bodyPr lIns="45719" rIns="45719"/>
          <a:lstStyle/>
          <a:p>
            <a:endParaRPr/>
          </a:p>
        </p:txBody>
      </p:sp>
      <p:sp>
        <p:nvSpPr>
          <p:cNvPr id="563" name="object 8"/>
          <p:cNvSpPr txBox="1"/>
          <p:nvPr/>
        </p:nvSpPr>
        <p:spPr>
          <a:xfrm>
            <a:off x="7101840" y="431926"/>
            <a:ext cx="2653666" cy="2592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14935">
              <a:spcBef>
                <a:spcPts val="100"/>
              </a:spcBef>
              <a:defRPr spc="-5">
                <a:latin typeface="Arial"/>
                <a:ea typeface="Arial"/>
                <a:cs typeface="Arial"/>
                <a:sym typeface="Arial"/>
              </a:defRPr>
            </a:pPr>
            <a:r>
              <a:t>Conditions for</a:t>
            </a:r>
            <a:r>
              <a:rPr spc="-15"/>
              <a:t> </a:t>
            </a:r>
            <a:r>
              <a:rPr spc="-10"/>
              <a:t>Deadlock</a:t>
            </a:r>
          </a:p>
        </p:txBody>
      </p:sp>
      <p:sp>
        <p:nvSpPr>
          <p:cNvPr id="564" name="object 11"/>
          <p:cNvSpPr txBox="1"/>
          <p:nvPr/>
        </p:nvSpPr>
        <p:spPr>
          <a:xfrm>
            <a:off x="246378" y="5659737"/>
            <a:ext cx="110491" cy="17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lnSpc>
                <a:spcPts val="1400"/>
              </a:lnSpc>
              <a:defRPr sz="1200">
                <a:solidFill>
                  <a:srgbClr val="999FA6"/>
                </a:solidFill>
                <a:latin typeface="Arial"/>
                <a:ea typeface="Arial"/>
                <a:cs typeface="Arial"/>
                <a:sym typeface="Arial"/>
              </a:defRPr>
            </a:lvl1pPr>
          </a:lstStyle>
          <a:p>
            <a:r>
              <a:t>1</a:t>
            </a:r>
          </a:p>
        </p:txBody>
      </p:sp>
      <p:sp>
        <p:nvSpPr>
          <p:cNvPr id="565" name="object 9"/>
          <p:cNvSpPr txBox="1"/>
          <p:nvPr/>
        </p:nvSpPr>
        <p:spPr>
          <a:xfrm>
            <a:off x="8135873" y="5028894"/>
            <a:ext cx="2745741"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indent="12700">
              <a:spcBef>
                <a:spcPts val="100"/>
              </a:spcBef>
              <a:defRPr sz="800" u="sng" spc="-5">
                <a:solidFill>
                  <a:srgbClr val="0000FF"/>
                </a:solidFill>
                <a:uFill>
                  <a:solidFill>
                    <a:srgbClr val="0000FF"/>
                  </a:solidFill>
                </a:uFill>
                <a:latin typeface="Arial"/>
                <a:ea typeface="Arial"/>
                <a:cs typeface="Arial"/>
                <a:sym typeface="Arial"/>
                <a:hlinkClick r:id="rId5"/>
              </a:defRPr>
            </a:lvl1pPr>
          </a:lstStyle>
          <a:p>
            <a:pPr>
              <a:defRPr u="none">
                <a:solidFill>
                  <a:srgbClr val="000000"/>
                </a:solidFill>
                <a:uFillTx/>
              </a:defRPr>
            </a:pPr>
            <a:r>
              <a:rPr u="sng">
                <a:solidFill>
                  <a:srgbClr val="0000FF"/>
                </a:solidFill>
                <a:uFill>
                  <a:solidFill>
                    <a:srgbClr val="0000FF"/>
                  </a:solidFill>
                </a:uFill>
                <a:hlinkClick r:id="rId5"/>
              </a:rPr>
              <a:t>http://users.cs.cf.ac.uk/O.F.Rana/os/lectureos12/node2.html</a:t>
            </a:r>
          </a:p>
        </p:txBody>
      </p:sp>
    </p:spTree>
    <p:extLst>
      <p:ext uri="{BB962C8B-B14F-4D97-AF65-F5344CB8AC3E}">
        <p14:creationId xmlns:p14="http://schemas.microsoft.com/office/powerpoint/2010/main" val="4299646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pic>
        <p:nvPicPr>
          <p:cNvPr id="7" name="Picture 6">
            <a:extLst>
              <a:ext uri="{FF2B5EF4-FFF2-40B4-BE49-F238E27FC236}">
                <a16:creationId xmlns:a16="http://schemas.microsoft.com/office/drawing/2014/main" id="{3C08362D-DD45-D946-E047-BD9ABA91BCB3}"/>
              </a:ext>
            </a:extLst>
          </p:cNvPr>
          <p:cNvPicPr>
            <a:picLocks noChangeAspect="1"/>
          </p:cNvPicPr>
          <p:nvPr/>
        </p:nvPicPr>
        <p:blipFill>
          <a:blip r:embed="rId2"/>
          <a:stretch>
            <a:fillRect/>
          </a:stretch>
        </p:blipFill>
        <p:spPr>
          <a:xfrm>
            <a:off x="246379" y="736698"/>
            <a:ext cx="3857535" cy="1856635"/>
          </a:xfrm>
          <a:prstGeom prst="rect">
            <a:avLst/>
          </a:prstGeom>
        </p:spPr>
      </p:pic>
      <p:pic>
        <p:nvPicPr>
          <p:cNvPr id="8" name="Picture 7">
            <a:extLst>
              <a:ext uri="{FF2B5EF4-FFF2-40B4-BE49-F238E27FC236}">
                <a16:creationId xmlns:a16="http://schemas.microsoft.com/office/drawing/2014/main" id="{2480B5E9-771D-D222-FE78-1D5C24313F55}"/>
              </a:ext>
            </a:extLst>
          </p:cNvPr>
          <p:cNvPicPr>
            <a:picLocks noChangeAspect="1"/>
          </p:cNvPicPr>
          <p:nvPr/>
        </p:nvPicPr>
        <p:blipFill>
          <a:blip r:embed="rId3"/>
          <a:stretch>
            <a:fillRect/>
          </a:stretch>
        </p:blipFill>
        <p:spPr>
          <a:xfrm>
            <a:off x="4182063" y="1600200"/>
            <a:ext cx="6387966" cy="3238163"/>
          </a:xfrm>
          <a:prstGeom prst="rect">
            <a:avLst/>
          </a:prstGeom>
        </p:spPr>
      </p:pic>
    </p:spTree>
    <p:extLst>
      <p:ext uri="{BB962C8B-B14F-4D97-AF65-F5344CB8AC3E}">
        <p14:creationId xmlns:p14="http://schemas.microsoft.com/office/powerpoint/2010/main" val="209982179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object 2"/>
          <p:cNvSpPr txBox="1">
            <a:spLocks noGrp="1"/>
          </p:cNvSpPr>
          <p:nvPr>
            <p:ph type="title"/>
          </p:nvPr>
        </p:nvSpPr>
        <p:spPr>
          <a:xfrm>
            <a:off x="246378" y="189687"/>
            <a:ext cx="9772017" cy="1114426"/>
          </a:xfrm>
          <a:prstGeom prst="rect">
            <a:avLst/>
          </a:prstGeom>
        </p:spPr>
        <p:txBody>
          <a:bodyPr/>
          <a:lstStyle/>
          <a:p>
            <a:pPr indent="12700">
              <a:lnSpc>
                <a:spcPts val="3200"/>
              </a:lnSpc>
              <a:defRPr spc="-100"/>
            </a:pPr>
            <a:r>
              <a:t>Deadlock</a:t>
            </a:r>
            <a:r>
              <a:rPr spc="0"/>
              <a:t> </a:t>
            </a:r>
            <a:r>
              <a:t>handling</a:t>
            </a:r>
          </a:p>
          <a:p>
            <a:pPr marR="5080" indent="12700">
              <a:lnSpc>
                <a:spcPts val="2500"/>
              </a:lnSpc>
              <a:spcBef>
                <a:spcPts val="200"/>
              </a:spcBef>
              <a:defRPr sz="2400">
                <a:solidFill>
                  <a:srgbClr val="A80062"/>
                </a:solidFill>
              </a:defRPr>
            </a:pPr>
            <a:r>
              <a:t>Cases where </a:t>
            </a:r>
            <a:r>
              <a:rPr spc="-100"/>
              <a:t>deadlock </a:t>
            </a:r>
            <a:r>
              <a:t>can </a:t>
            </a:r>
            <a:r>
              <a:rPr spc="-100"/>
              <a:t>occur </a:t>
            </a:r>
            <a:r>
              <a:t>– Case 1 </a:t>
            </a:r>
            <a:r>
              <a:rPr spc="-100"/>
              <a:t>:Lock </a:t>
            </a:r>
            <a:r>
              <a:t>ordering </a:t>
            </a:r>
            <a:r>
              <a:rPr spc="-100"/>
              <a:t>across critical  section</a:t>
            </a:r>
          </a:p>
        </p:txBody>
      </p:sp>
      <p:sp>
        <p:nvSpPr>
          <p:cNvPr id="568" name="object 3"/>
          <p:cNvSpPr/>
          <p:nvPr/>
        </p:nvSpPr>
        <p:spPr>
          <a:xfrm>
            <a:off x="259079" y="1655064"/>
            <a:ext cx="2662428" cy="2743201"/>
          </a:xfrm>
          <a:prstGeom prst="rect">
            <a:avLst/>
          </a:prstGeom>
          <a:blipFill>
            <a:blip r:embed="rId2"/>
            <a:stretch>
              <a:fillRect/>
            </a:stretch>
          </a:blipFill>
          <a:ln w="12700">
            <a:miter lim="400000"/>
          </a:ln>
        </p:spPr>
        <p:txBody>
          <a:bodyPr lIns="45719" rIns="45719"/>
          <a:lstStyle/>
          <a:p>
            <a:endParaRPr/>
          </a:p>
        </p:txBody>
      </p:sp>
      <p:sp>
        <p:nvSpPr>
          <p:cNvPr id="569" name="object 4"/>
          <p:cNvSpPr txBox="1"/>
          <p:nvPr/>
        </p:nvSpPr>
        <p:spPr>
          <a:xfrm>
            <a:off x="259078" y="1655064"/>
            <a:ext cx="2662557" cy="2708235"/>
          </a:xfrm>
          <a:prstGeom prst="rect">
            <a:avLst/>
          </a:prstGeom>
          <a:ln w="6096">
            <a:solidFill>
              <a:srgbClr val="424B57"/>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000"/>
              </a:lnSpc>
              <a:defRPr spc="-10">
                <a:latin typeface="Arial"/>
                <a:ea typeface="Arial"/>
                <a:cs typeface="Arial"/>
                <a:sym typeface="Arial"/>
              </a:defRPr>
            </a:pPr>
            <a:r>
              <a:t>TaskA_CS_Start()*</a:t>
            </a:r>
          </a:p>
          <a:p>
            <a:pPr marR="551180" indent="411480">
              <a:lnSpc>
                <a:spcPts val="2800"/>
              </a:lnSpc>
              <a:spcBef>
                <a:spcPts val="200"/>
              </a:spcBef>
              <a:defRPr sz="1400" spc="-5">
                <a:latin typeface="Arial"/>
                <a:ea typeface="Arial"/>
                <a:cs typeface="Arial"/>
                <a:sym typeface="Arial"/>
              </a:defRPr>
            </a:pPr>
            <a:r>
              <a:t>Acquire_Lock_VarA()  Acquire_Lock_VarB()</a:t>
            </a:r>
          </a:p>
          <a:p>
            <a:pPr marR="791209">
              <a:lnSpc>
                <a:spcPts val="2800"/>
              </a:lnSpc>
              <a:defRPr sz="1600" spc="-5">
                <a:solidFill>
                  <a:srgbClr val="FFFFFF"/>
                </a:solidFill>
                <a:latin typeface="Arial"/>
                <a:ea typeface="Arial"/>
                <a:cs typeface="Arial"/>
                <a:sym typeface="Arial"/>
              </a:defRPr>
            </a:pPr>
            <a:r>
              <a:t>Access Variable A  Access Variable B  </a:t>
            </a:r>
            <a:r>
              <a:rPr sz="1800" spc="-10">
                <a:solidFill>
                  <a:srgbClr val="000000"/>
                </a:solidFill>
              </a:rPr>
              <a:t>T</a:t>
            </a:r>
            <a:r>
              <a:rPr sz="1800">
                <a:solidFill>
                  <a:srgbClr val="000000"/>
                </a:solidFill>
              </a:rPr>
              <a:t>a</a:t>
            </a:r>
            <a:r>
              <a:rPr sz="1800" spc="5">
                <a:solidFill>
                  <a:srgbClr val="000000"/>
                </a:solidFill>
              </a:rPr>
              <a:t>s</a:t>
            </a:r>
            <a:r>
              <a:rPr sz="1800" spc="0">
                <a:solidFill>
                  <a:srgbClr val="000000"/>
                </a:solidFill>
              </a:rPr>
              <a:t>k</a:t>
            </a:r>
            <a:r>
              <a:rPr sz="1800" spc="-15">
                <a:solidFill>
                  <a:srgbClr val="000000"/>
                </a:solidFill>
              </a:rPr>
              <a:t>A</a:t>
            </a:r>
            <a:r>
              <a:rPr sz="1800" spc="5">
                <a:solidFill>
                  <a:srgbClr val="000000"/>
                </a:solidFill>
              </a:rPr>
              <a:t>_</a:t>
            </a:r>
            <a:r>
              <a:rPr sz="1800">
                <a:solidFill>
                  <a:srgbClr val="000000"/>
                </a:solidFill>
              </a:rPr>
              <a:t>C</a:t>
            </a:r>
            <a:r>
              <a:rPr sz="1800" spc="-10">
                <a:solidFill>
                  <a:srgbClr val="000000"/>
                </a:solidFill>
              </a:rPr>
              <a:t>S</a:t>
            </a:r>
            <a:r>
              <a:rPr sz="1800" spc="5">
                <a:solidFill>
                  <a:srgbClr val="000000"/>
                </a:solidFill>
              </a:rPr>
              <a:t>_</a:t>
            </a:r>
            <a:r>
              <a:rPr sz="1800" spc="0">
                <a:solidFill>
                  <a:srgbClr val="000000"/>
                </a:solidFill>
              </a:rPr>
              <a:t>E</a:t>
            </a:r>
            <a:r>
              <a:rPr sz="1800" spc="-10">
                <a:solidFill>
                  <a:srgbClr val="000000"/>
                </a:solidFill>
              </a:rPr>
              <a:t>n</a:t>
            </a:r>
            <a:r>
              <a:rPr sz="1800" spc="15">
                <a:solidFill>
                  <a:srgbClr val="000000"/>
                </a:solidFill>
              </a:rPr>
              <a:t>d</a:t>
            </a:r>
            <a:r>
              <a:rPr sz="1800" spc="-15">
                <a:solidFill>
                  <a:srgbClr val="000000"/>
                </a:solidFill>
              </a:rPr>
              <a:t>()*</a:t>
            </a:r>
          </a:p>
          <a:p>
            <a:pPr indent="411480">
              <a:spcBef>
                <a:spcPts val="800"/>
              </a:spcBef>
              <a:defRPr sz="1400" spc="-5">
                <a:latin typeface="Arial"/>
                <a:ea typeface="Arial"/>
                <a:cs typeface="Arial"/>
                <a:sym typeface="Arial"/>
              </a:defRPr>
            </a:pPr>
            <a:r>
              <a:t>Release_Lock_VarB()</a:t>
            </a:r>
          </a:p>
          <a:p>
            <a:pPr indent="411480">
              <a:lnSpc>
                <a:spcPts val="1600"/>
              </a:lnSpc>
              <a:spcBef>
                <a:spcPts val="1100"/>
              </a:spcBef>
              <a:defRPr sz="1400" spc="-5">
                <a:latin typeface="Arial"/>
                <a:ea typeface="Arial"/>
                <a:cs typeface="Arial"/>
                <a:sym typeface="Arial"/>
              </a:defRPr>
            </a:pPr>
            <a:r>
              <a:t>Release_Lock_VarA()</a:t>
            </a:r>
          </a:p>
        </p:txBody>
      </p:sp>
      <p:sp>
        <p:nvSpPr>
          <p:cNvPr id="570" name="object 5"/>
          <p:cNvSpPr/>
          <p:nvPr/>
        </p:nvSpPr>
        <p:spPr>
          <a:xfrm>
            <a:off x="4152900" y="1728216"/>
            <a:ext cx="2662428" cy="2743201"/>
          </a:xfrm>
          <a:prstGeom prst="rect">
            <a:avLst/>
          </a:prstGeom>
          <a:blipFill>
            <a:blip r:embed="rId3"/>
            <a:stretch>
              <a:fillRect/>
            </a:stretch>
          </a:blipFill>
          <a:ln w="12700">
            <a:miter lim="400000"/>
          </a:ln>
        </p:spPr>
        <p:txBody>
          <a:bodyPr lIns="45719" rIns="45719"/>
          <a:lstStyle/>
          <a:p>
            <a:endParaRPr/>
          </a:p>
        </p:txBody>
      </p:sp>
      <p:sp>
        <p:nvSpPr>
          <p:cNvPr id="571" name="object 6"/>
          <p:cNvSpPr txBox="1"/>
          <p:nvPr/>
        </p:nvSpPr>
        <p:spPr>
          <a:xfrm>
            <a:off x="4152899" y="1728216"/>
            <a:ext cx="2662557" cy="2695535"/>
          </a:xfrm>
          <a:prstGeom prst="rect">
            <a:avLst/>
          </a:prstGeom>
          <a:ln w="6096">
            <a:solidFill>
              <a:srgbClr val="957BB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
              <a:lnSpc>
                <a:spcPts val="2000"/>
              </a:lnSpc>
              <a:defRPr spc="-5">
                <a:latin typeface="Arial"/>
                <a:ea typeface="Arial"/>
                <a:cs typeface="Arial"/>
                <a:sym typeface="Arial"/>
              </a:defRPr>
            </a:pPr>
            <a:r>
              <a:t>TaskB_CS_Start()*</a:t>
            </a:r>
          </a:p>
          <a:p>
            <a:pPr marR="549909" indent="412750">
              <a:lnSpc>
                <a:spcPts val="2800"/>
              </a:lnSpc>
              <a:spcBef>
                <a:spcPts val="100"/>
              </a:spcBef>
              <a:defRPr sz="1400" spc="-5">
                <a:latin typeface="Arial"/>
                <a:ea typeface="Arial"/>
                <a:cs typeface="Arial"/>
                <a:sym typeface="Arial"/>
              </a:defRPr>
            </a:pPr>
            <a:r>
              <a:t>Acquire_Lock_VarB()  Acquire_Lock_VarA()</a:t>
            </a:r>
          </a:p>
          <a:p>
            <a:pPr marR="786765" indent="1270">
              <a:lnSpc>
                <a:spcPts val="2800"/>
              </a:lnSpc>
              <a:defRPr sz="1600" spc="-5">
                <a:solidFill>
                  <a:srgbClr val="FFFFFF"/>
                </a:solidFill>
                <a:latin typeface="Arial"/>
                <a:ea typeface="Arial"/>
                <a:cs typeface="Arial"/>
                <a:sym typeface="Arial"/>
              </a:defRPr>
            </a:pPr>
            <a:r>
              <a:t>Access Variable A  Access Variable B  </a:t>
            </a:r>
            <a:r>
              <a:rPr sz="1800" spc="-10">
                <a:solidFill>
                  <a:srgbClr val="000000"/>
                </a:solidFill>
              </a:rPr>
              <a:t>T</a:t>
            </a:r>
            <a:r>
              <a:rPr sz="1800">
                <a:solidFill>
                  <a:srgbClr val="000000"/>
                </a:solidFill>
              </a:rPr>
              <a:t>a</a:t>
            </a:r>
            <a:r>
              <a:rPr sz="1800" spc="5">
                <a:solidFill>
                  <a:srgbClr val="000000"/>
                </a:solidFill>
              </a:rPr>
              <a:t>s</a:t>
            </a:r>
            <a:r>
              <a:rPr sz="1800" spc="0">
                <a:solidFill>
                  <a:srgbClr val="000000"/>
                </a:solidFill>
              </a:rPr>
              <a:t>k</a:t>
            </a:r>
            <a:r>
              <a:rPr sz="1800" spc="5">
                <a:solidFill>
                  <a:srgbClr val="000000"/>
                </a:solidFill>
              </a:rPr>
              <a:t>B_</a:t>
            </a:r>
            <a:r>
              <a:rPr sz="1800">
                <a:solidFill>
                  <a:srgbClr val="000000"/>
                </a:solidFill>
              </a:rPr>
              <a:t>C</a:t>
            </a:r>
            <a:r>
              <a:rPr sz="1800" spc="-10">
                <a:solidFill>
                  <a:srgbClr val="000000"/>
                </a:solidFill>
              </a:rPr>
              <a:t>S</a:t>
            </a:r>
            <a:r>
              <a:rPr sz="1800" spc="5">
                <a:solidFill>
                  <a:srgbClr val="000000"/>
                </a:solidFill>
              </a:rPr>
              <a:t>_</a:t>
            </a:r>
            <a:r>
              <a:rPr sz="1800" spc="0">
                <a:solidFill>
                  <a:srgbClr val="000000"/>
                </a:solidFill>
              </a:rPr>
              <a:t>E</a:t>
            </a:r>
            <a:r>
              <a:rPr sz="1800" spc="-10">
                <a:solidFill>
                  <a:srgbClr val="000000"/>
                </a:solidFill>
              </a:rPr>
              <a:t>n</a:t>
            </a:r>
            <a:r>
              <a:rPr sz="1800" spc="15">
                <a:solidFill>
                  <a:srgbClr val="000000"/>
                </a:solidFill>
              </a:rPr>
              <a:t>d</a:t>
            </a:r>
            <a:r>
              <a:rPr sz="1800" spc="-15">
                <a:solidFill>
                  <a:srgbClr val="000000"/>
                </a:solidFill>
              </a:rPr>
              <a:t>()*</a:t>
            </a:r>
          </a:p>
          <a:p>
            <a:pPr indent="412750">
              <a:spcBef>
                <a:spcPts val="800"/>
              </a:spcBef>
              <a:defRPr sz="1400" spc="-5">
                <a:latin typeface="Arial"/>
                <a:ea typeface="Arial"/>
                <a:cs typeface="Arial"/>
                <a:sym typeface="Arial"/>
              </a:defRPr>
            </a:pPr>
            <a:r>
              <a:t>Release_Lock_VarA()</a:t>
            </a:r>
          </a:p>
          <a:p>
            <a:pPr indent="412750">
              <a:lnSpc>
                <a:spcPts val="1600"/>
              </a:lnSpc>
              <a:spcBef>
                <a:spcPts val="1100"/>
              </a:spcBef>
              <a:defRPr sz="1400" spc="-5">
                <a:latin typeface="Arial"/>
                <a:ea typeface="Arial"/>
                <a:cs typeface="Arial"/>
                <a:sym typeface="Arial"/>
              </a:defRPr>
            </a:pPr>
            <a:r>
              <a:t>Release_Lock_VarB()</a:t>
            </a:r>
          </a:p>
        </p:txBody>
      </p:sp>
      <p:grpSp>
        <p:nvGrpSpPr>
          <p:cNvPr id="580" name="object 7"/>
          <p:cNvGrpSpPr/>
          <p:nvPr/>
        </p:nvGrpSpPr>
        <p:grpSpPr>
          <a:xfrm>
            <a:off x="2919476" y="1901063"/>
            <a:ext cx="1235330" cy="850647"/>
            <a:chOff x="0" y="0"/>
            <a:chExt cx="1235329" cy="850646"/>
          </a:xfrm>
        </p:grpSpPr>
        <p:grpSp>
          <p:nvGrpSpPr>
            <p:cNvPr id="576" name="object 8"/>
            <p:cNvGrpSpPr/>
            <p:nvPr/>
          </p:nvGrpSpPr>
          <p:grpSpPr>
            <a:xfrm>
              <a:off x="494157" y="-1"/>
              <a:ext cx="76201" cy="850648"/>
              <a:chOff x="0" y="0"/>
              <a:chExt cx="76200" cy="850646"/>
            </a:xfrm>
          </p:grpSpPr>
          <p:sp>
            <p:nvSpPr>
              <p:cNvPr id="572" name="Shape"/>
              <p:cNvSpPr/>
              <p:nvPr/>
            </p:nvSpPr>
            <p:spPr>
              <a:xfrm>
                <a:off x="0" y="774531"/>
                <a:ext cx="69703" cy="76116"/>
              </a:xfrm>
              <a:custGeom>
                <a:avLst/>
                <a:gdLst/>
                <a:ahLst/>
                <a:cxnLst>
                  <a:cxn ang="0">
                    <a:pos x="wd2" y="hd2"/>
                  </a:cxn>
                  <a:cxn ang="5400000">
                    <a:pos x="wd2" y="hd2"/>
                  </a:cxn>
                  <a:cxn ang="10800000">
                    <a:pos x="wd2" y="hd2"/>
                  </a:cxn>
                  <a:cxn ang="16200000">
                    <a:pos x="wd2" y="hd2"/>
                  </a:cxn>
                </a:cxnLst>
                <a:rect l="0" t="0" r="r" b="b"/>
                <a:pathLst>
                  <a:path w="21600" h="21600" extrusionOk="0">
                    <a:moveTo>
                      <a:pt x="8719" y="0"/>
                    </a:moveTo>
                    <a:lnTo>
                      <a:pt x="0" y="120"/>
                    </a:lnTo>
                    <a:lnTo>
                      <a:pt x="12121" y="21600"/>
                    </a:lnTo>
                    <a:lnTo>
                      <a:pt x="21600" y="3616"/>
                    </a:lnTo>
                    <a:lnTo>
                      <a:pt x="8776" y="3616"/>
                    </a:lnTo>
                    <a:lnTo>
                      <a:pt x="8719"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73" name="Shape"/>
              <p:cNvSpPr/>
              <p:nvPr/>
            </p:nvSpPr>
            <p:spPr>
              <a:xfrm>
                <a:off x="28135" y="774234"/>
                <a:ext cx="19998" cy="13040"/>
              </a:xfrm>
              <a:custGeom>
                <a:avLst/>
                <a:gdLst/>
                <a:ahLst/>
                <a:cxnLst>
                  <a:cxn ang="0">
                    <a:pos x="wd2" y="hd2"/>
                  </a:cxn>
                  <a:cxn ang="5400000">
                    <a:pos x="wd2" y="hd2"/>
                  </a:cxn>
                  <a:cxn ang="10800000">
                    <a:pos x="wd2" y="hd2"/>
                  </a:cxn>
                  <a:cxn ang="16200000">
                    <a:pos x="wd2" y="hd2"/>
                  </a:cxn>
                </a:cxnLst>
                <a:rect l="0" t="0" r="r" b="b"/>
                <a:pathLst>
                  <a:path w="21600" h="21600" extrusionOk="0">
                    <a:moveTo>
                      <a:pt x="21400" y="0"/>
                    </a:moveTo>
                    <a:lnTo>
                      <a:pt x="0" y="492"/>
                    </a:lnTo>
                    <a:lnTo>
                      <a:pt x="200" y="21600"/>
                    </a:lnTo>
                    <a:lnTo>
                      <a:pt x="21600" y="21178"/>
                    </a:lnTo>
                    <a:lnTo>
                      <a:pt x="21400"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74" name="Shape"/>
              <p:cNvSpPr/>
              <p:nvPr/>
            </p:nvSpPr>
            <p:spPr>
              <a:xfrm>
                <a:off x="28320" y="773811"/>
                <a:ext cx="47881" cy="134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854" y="679"/>
                    </a:lnTo>
                    <a:lnTo>
                      <a:pt x="8938" y="21191"/>
                    </a:lnTo>
                    <a:lnTo>
                      <a:pt x="0" y="21600"/>
                    </a:lnTo>
                    <a:lnTo>
                      <a:pt x="18669" y="21600"/>
                    </a:lnTo>
                    <a:lnTo>
                      <a:pt x="21600"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75" name="Shape"/>
              <p:cNvSpPr/>
              <p:nvPr/>
            </p:nvSpPr>
            <p:spPr>
              <a:xfrm>
                <a:off x="16890" y="0"/>
                <a:ext cx="31058" cy="774532"/>
              </a:xfrm>
              <a:custGeom>
                <a:avLst/>
                <a:gdLst/>
                <a:ahLst/>
                <a:cxnLst>
                  <a:cxn ang="0">
                    <a:pos x="wd2" y="hd2"/>
                  </a:cxn>
                  <a:cxn ang="5400000">
                    <a:pos x="wd2" y="hd2"/>
                  </a:cxn>
                  <a:cxn ang="10800000">
                    <a:pos x="wd2" y="hd2"/>
                  </a:cxn>
                  <a:cxn ang="16200000">
                    <a:pos x="wd2" y="hd2"/>
                  </a:cxn>
                </a:cxnLst>
                <a:rect l="0" t="0" r="r" b="b"/>
                <a:pathLst>
                  <a:path w="21600" h="21600" extrusionOk="0">
                    <a:moveTo>
                      <a:pt x="13779" y="0"/>
                    </a:moveTo>
                    <a:lnTo>
                      <a:pt x="0" y="7"/>
                    </a:lnTo>
                    <a:lnTo>
                      <a:pt x="7821" y="21600"/>
                    </a:lnTo>
                    <a:lnTo>
                      <a:pt x="21600" y="21592"/>
                    </a:lnTo>
                    <a:lnTo>
                      <a:pt x="13779"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grpSp>
        <p:grpSp>
          <p:nvGrpSpPr>
            <p:cNvPr id="579" name="object 9"/>
            <p:cNvGrpSpPr/>
            <p:nvPr/>
          </p:nvGrpSpPr>
          <p:grpSpPr>
            <a:xfrm>
              <a:off x="-1" y="270636"/>
              <a:ext cx="1235331" cy="205105"/>
              <a:chOff x="0" y="0"/>
              <a:chExt cx="1235329" cy="205104"/>
            </a:xfrm>
          </p:grpSpPr>
          <p:sp>
            <p:nvSpPr>
              <p:cNvPr id="577" name="Shape"/>
              <p:cNvSpPr/>
              <p:nvPr/>
            </p:nvSpPr>
            <p:spPr>
              <a:xfrm>
                <a:off x="0" y="127"/>
                <a:ext cx="520955" cy="197993"/>
              </a:xfrm>
              <a:custGeom>
                <a:avLst/>
                <a:gdLst/>
                <a:ahLst/>
                <a:cxnLst>
                  <a:cxn ang="0">
                    <a:pos x="wd2" y="hd2"/>
                  </a:cxn>
                  <a:cxn ang="5400000">
                    <a:pos x="wd2" y="hd2"/>
                  </a:cxn>
                  <a:cxn ang="10800000">
                    <a:pos x="wd2" y="hd2"/>
                  </a:cxn>
                  <a:cxn ang="16200000">
                    <a:pos x="wd2" y="hd2"/>
                  </a:cxn>
                </a:cxnLst>
                <a:rect l="0" t="0" r="r" b="b"/>
                <a:pathLst>
                  <a:path w="21600" h="21600" extrusionOk="0">
                    <a:moveTo>
                      <a:pt x="21600" y="20422"/>
                    </a:moveTo>
                    <a:lnTo>
                      <a:pt x="20997" y="18787"/>
                    </a:lnTo>
                    <a:lnTo>
                      <a:pt x="19141" y="13758"/>
                    </a:lnTo>
                    <a:lnTo>
                      <a:pt x="18706" y="17028"/>
                    </a:lnTo>
                    <a:lnTo>
                      <a:pt x="169" y="0"/>
                    </a:lnTo>
                    <a:lnTo>
                      <a:pt x="0" y="1302"/>
                    </a:lnTo>
                    <a:lnTo>
                      <a:pt x="18533" y="18332"/>
                    </a:lnTo>
                    <a:lnTo>
                      <a:pt x="18098" y="21600"/>
                    </a:lnTo>
                    <a:lnTo>
                      <a:pt x="21600" y="20422"/>
                    </a:lnTo>
                    <a:close/>
                  </a:path>
                </a:pathLst>
              </a:custGeom>
              <a:solidFill>
                <a:srgbClr val="D067AC"/>
              </a:solidFill>
              <a:ln w="12700" cap="flat">
                <a:noFill/>
                <a:miter lim="400000"/>
              </a:ln>
              <a:effectLst/>
            </p:spPr>
            <p:txBody>
              <a:bodyPr wrap="square" lIns="45719" tIns="45719" rIns="45719" bIns="45719" numCol="1" anchor="t">
                <a:noAutofit/>
              </a:bodyPr>
              <a:lstStyle/>
              <a:p>
                <a:endParaRPr/>
              </a:p>
            </p:txBody>
          </p:sp>
          <p:sp>
            <p:nvSpPr>
              <p:cNvPr id="578" name="Shape"/>
              <p:cNvSpPr/>
              <p:nvPr/>
            </p:nvSpPr>
            <p:spPr>
              <a:xfrm>
                <a:off x="532383" y="0"/>
                <a:ext cx="702947" cy="205105"/>
              </a:xfrm>
              <a:custGeom>
                <a:avLst/>
                <a:gdLst/>
                <a:ahLst/>
                <a:cxnLst>
                  <a:cxn ang="0">
                    <a:pos x="wd2" y="hd2"/>
                  </a:cxn>
                  <a:cxn ang="5400000">
                    <a:pos x="wd2" y="hd2"/>
                  </a:cxn>
                  <a:cxn ang="10800000">
                    <a:pos x="wd2" y="hd2"/>
                  </a:cxn>
                  <a:cxn ang="16200000">
                    <a:pos x="wd2" y="hd2"/>
                  </a:cxn>
                </a:cxnLst>
                <a:rect l="0" t="0" r="r" b="b"/>
                <a:pathLst>
                  <a:path w="21600" h="21600" extrusionOk="0">
                    <a:moveTo>
                      <a:pt x="21600" y="1284"/>
                    </a:moveTo>
                    <a:lnTo>
                      <a:pt x="21502" y="0"/>
                    </a:lnTo>
                    <a:lnTo>
                      <a:pt x="2218" y="17067"/>
                    </a:lnTo>
                    <a:lnTo>
                      <a:pt x="1975" y="13829"/>
                    </a:lnTo>
                    <a:lnTo>
                      <a:pt x="0" y="19728"/>
                    </a:lnTo>
                    <a:lnTo>
                      <a:pt x="2560" y="21600"/>
                    </a:lnTo>
                    <a:lnTo>
                      <a:pt x="2341" y="18698"/>
                    </a:lnTo>
                    <a:lnTo>
                      <a:pt x="2316" y="18365"/>
                    </a:lnTo>
                    <a:lnTo>
                      <a:pt x="21600" y="1284"/>
                    </a:lnTo>
                    <a:close/>
                  </a:path>
                </a:pathLst>
              </a:custGeom>
              <a:solidFill>
                <a:srgbClr val="D067AC"/>
              </a:solidFill>
              <a:ln w="12700" cap="flat">
                <a:noFill/>
                <a:miter lim="400000"/>
              </a:ln>
              <a:effectLst/>
            </p:spPr>
            <p:txBody>
              <a:bodyPr wrap="square" lIns="45719" tIns="45719" rIns="45719" bIns="45719" numCol="1" anchor="t">
                <a:noAutofit/>
              </a:bodyPr>
              <a:lstStyle/>
              <a:p>
                <a:endParaRPr/>
              </a:p>
            </p:txBody>
          </p:sp>
        </p:grpSp>
      </p:grpSp>
      <p:sp>
        <p:nvSpPr>
          <p:cNvPr id="581" name="object 10"/>
          <p:cNvSpPr txBox="1"/>
          <p:nvPr/>
        </p:nvSpPr>
        <p:spPr>
          <a:xfrm>
            <a:off x="3154807" y="2826384"/>
            <a:ext cx="864236" cy="8258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ct val="106400"/>
              </a:lnSpc>
              <a:defRPr spc="-10">
                <a:latin typeface="Arial"/>
                <a:ea typeface="Arial"/>
                <a:cs typeface="Arial"/>
                <a:sym typeface="Arial"/>
              </a:defRPr>
            </a:pPr>
            <a:r>
              <a:t>Lock  </a:t>
            </a:r>
            <a:r>
              <a:rPr spc="-5"/>
              <a:t>o</a:t>
            </a:r>
            <a:r>
              <a:t>r</a:t>
            </a:r>
            <a:r>
              <a:rPr spc="5"/>
              <a:t>d</a:t>
            </a:r>
            <a:r>
              <a:rPr spc="-5"/>
              <a:t>e</a:t>
            </a:r>
            <a:r>
              <a:t>r</a:t>
            </a:r>
            <a:r>
              <a:rPr spc="5"/>
              <a:t>i</a:t>
            </a:r>
            <a:r>
              <a:rPr spc="-5"/>
              <a:t>ng  </a:t>
            </a:r>
            <a:r>
              <a:rPr spc="5"/>
              <a:t>issue</a:t>
            </a:r>
          </a:p>
        </p:txBody>
      </p:sp>
      <p:sp>
        <p:nvSpPr>
          <p:cNvPr id="582" name="object 11"/>
          <p:cNvSpPr/>
          <p:nvPr/>
        </p:nvSpPr>
        <p:spPr>
          <a:xfrm>
            <a:off x="7616952" y="1655064"/>
            <a:ext cx="3093721" cy="2781301"/>
          </a:xfrm>
          <a:prstGeom prst="rect">
            <a:avLst/>
          </a:prstGeom>
          <a:blipFill>
            <a:blip r:embed="rId4"/>
            <a:stretch>
              <a:fillRect/>
            </a:stretch>
          </a:blipFill>
          <a:ln w="12700">
            <a:miter lim="400000"/>
          </a:ln>
        </p:spPr>
        <p:txBody>
          <a:bodyPr lIns="45719" rIns="45719"/>
          <a:lstStyle/>
          <a:p>
            <a:endParaRPr/>
          </a:p>
        </p:txBody>
      </p:sp>
      <p:sp>
        <p:nvSpPr>
          <p:cNvPr id="583" name="object 12"/>
          <p:cNvSpPr txBox="1"/>
          <p:nvPr/>
        </p:nvSpPr>
        <p:spPr>
          <a:xfrm>
            <a:off x="7616952" y="1655064"/>
            <a:ext cx="3093721" cy="2418628"/>
          </a:xfrm>
          <a:prstGeom prst="rect">
            <a:avLst/>
          </a:prstGeom>
          <a:ln w="6096">
            <a:solidFill>
              <a:srgbClr val="D067A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2200">
                <a:latin typeface="Times New Roman"/>
                <a:ea typeface="Times New Roman"/>
                <a:cs typeface="Times New Roman"/>
                <a:sym typeface="Times New Roman"/>
              </a:defRPr>
            </a:pPr>
            <a:endParaRPr dirty="0"/>
          </a:p>
          <a:p>
            <a:pPr marL="287020" indent="-287020">
              <a:lnSpc>
                <a:spcPct val="106500"/>
              </a:lnSpc>
              <a:buSzPct val="100000"/>
              <a:buChar char="•"/>
              <a:tabLst>
                <a:tab pos="279400" algn="l"/>
                <a:tab pos="279400" algn="l"/>
              </a:tabLst>
              <a:defRPr spc="5">
                <a:latin typeface="Arial"/>
                <a:ea typeface="Arial"/>
                <a:cs typeface="Arial"/>
                <a:sym typeface="Arial"/>
              </a:defRPr>
            </a:pPr>
            <a:r>
              <a:rPr dirty="0"/>
              <a:t>Issue </a:t>
            </a:r>
            <a:r>
              <a:rPr spc="-5" dirty="0"/>
              <a:t>arises when locks</a:t>
            </a:r>
            <a:r>
              <a:rPr spc="-110" dirty="0"/>
              <a:t> </a:t>
            </a:r>
            <a:r>
              <a:rPr spc="-5" dirty="0"/>
              <a:t>are  taken </a:t>
            </a:r>
            <a:r>
              <a:rPr spc="0" dirty="0"/>
              <a:t>in </a:t>
            </a:r>
            <a:r>
              <a:rPr spc="-5" dirty="0"/>
              <a:t>different order  across different critical  section</a:t>
            </a:r>
          </a:p>
          <a:p>
            <a:pPr marL="287020" indent="-287654">
              <a:spcBef>
                <a:spcPts val="600"/>
              </a:spcBef>
              <a:buSzPct val="100000"/>
              <a:buChar char="•"/>
              <a:tabLst>
                <a:tab pos="279400" algn="l"/>
                <a:tab pos="279400" algn="l"/>
              </a:tabLst>
              <a:defRPr spc="-5">
                <a:latin typeface="Arial"/>
                <a:ea typeface="Arial"/>
                <a:cs typeface="Arial"/>
                <a:sym typeface="Arial"/>
              </a:defRPr>
            </a:pPr>
            <a:r>
              <a:rPr dirty="0"/>
              <a:t>Can </a:t>
            </a:r>
            <a:r>
              <a:rPr spc="0" dirty="0"/>
              <a:t>be </a:t>
            </a:r>
            <a:r>
              <a:rPr dirty="0"/>
              <a:t>prevented</a:t>
            </a:r>
            <a:r>
              <a:rPr spc="-15" dirty="0"/>
              <a:t> </a:t>
            </a:r>
            <a:r>
              <a:rPr dirty="0"/>
              <a:t>by:</a:t>
            </a:r>
          </a:p>
          <a:p>
            <a:pPr marL="697230" marR="622934" lvl="1" indent="-285115">
              <a:lnSpc>
                <a:spcPct val="106100"/>
              </a:lnSpc>
              <a:spcBef>
                <a:spcPts val="500"/>
              </a:spcBef>
              <a:buSzPct val="100000"/>
              <a:buChar char="•"/>
              <a:tabLst>
                <a:tab pos="685800" algn="l"/>
                <a:tab pos="685800" algn="l"/>
              </a:tabLst>
              <a:defRPr>
                <a:latin typeface="Arial"/>
                <a:ea typeface="Arial"/>
                <a:cs typeface="Arial"/>
                <a:sym typeface="Arial"/>
              </a:defRPr>
            </a:pPr>
            <a:r>
              <a:rPr dirty="0"/>
              <a:t>Ensuring a</a:t>
            </a:r>
            <a:r>
              <a:rPr spc="-120" dirty="0"/>
              <a:t> </a:t>
            </a:r>
            <a:r>
              <a:rPr spc="-5" dirty="0"/>
              <a:t>global  locking</a:t>
            </a:r>
            <a:r>
              <a:rPr spc="-20" dirty="0"/>
              <a:t> </a:t>
            </a:r>
            <a:r>
              <a:rPr spc="-5" dirty="0"/>
              <a:t>order</a:t>
            </a:r>
          </a:p>
        </p:txBody>
      </p:sp>
      <p:sp>
        <p:nvSpPr>
          <p:cNvPr id="584" name="object 13"/>
          <p:cNvSpPr txBox="1"/>
          <p:nvPr/>
        </p:nvSpPr>
        <p:spPr>
          <a:xfrm>
            <a:off x="228600" y="5627125"/>
            <a:ext cx="161290"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5</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object 2"/>
          <p:cNvSpPr/>
          <p:nvPr/>
        </p:nvSpPr>
        <p:spPr>
          <a:xfrm>
            <a:off x="6822947" y="1714499"/>
            <a:ext cx="3415285" cy="2813306"/>
          </a:xfrm>
          <a:prstGeom prst="rect">
            <a:avLst/>
          </a:prstGeom>
          <a:blipFill>
            <a:blip r:embed="rId2"/>
            <a:stretch>
              <a:fillRect/>
            </a:stretch>
          </a:blipFill>
          <a:ln w="12700">
            <a:miter lim="400000"/>
          </a:ln>
        </p:spPr>
        <p:txBody>
          <a:bodyPr lIns="45719" rIns="45719"/>
          <a:lstStyle/>
          <a:p>
            <a:endParaRPr/>
          </a:p>
        </p:txBody>
      </p:sp>
      <p:sp>
        <p:nvSpPr>
          <p:cNvPr id="587" name="object 3"/>
          <p:cNvSpPr txBox="1"/>
          <p:nvPr/>
        </p:nvSpPr>
        <p:spPr>
          <a:xfrm>
            <a:off x="6822947" y="1714499"/>
            <a:ext cx="3415666" cy="2603781"/>
          </a:xfrm>
          <a:prstGeom prst="rect">
            <a:avLst/>
          </a:prstGeom>
          <a:ln w="6096">
            <a:solidFill>
              <a:srgbClr val="424B57"/>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 algn="just">
              <a:lnSpc>
                <a:spcPts val="1600"/>
              </a:lnSpc>
              <a:defRPr sz="1400">
                <a:latin typeface="Arial"/>
                <a:ea typeface="Arial"/>
                <a:cs typeface="Arial"/>
                <a:sym typeface="Arial"/>
              </a:defRPr>
            </a:pPr>
            <a:r>
              <a:t>Issue occurs </a:t>
            </a:r>
            <a:r>
              <a:rPr spc="-5"/>
              <a:t>only</a:t>
            </a:r>
            <a:r>
              <a:rPr spc="-120"/>
              <a:t> </a:t>
            </a:r>
            <a:r>
              <a:rPr spc="-10"/>
              <a:t>when:</a:t>
            </a:r>
          </a:p>
          <a:p>
            <a:pPr marL="173354" marR="160020" indent="-172720" algn="just">
              <a:spcBef>
                <a:spcPts val="500"/>
              </a:spcBef>
              <a:buSzPct val="100000"/>
              <a:buChar char="•"/>
              <a:tabLst>
                <a:tab pos="165100" algn="l"/>
              </a:tabLst>
              <a:defRPr sz="1400">
                <a:latin typeface="Arial"/>
                <a:ea typeface="Arial"/>
                <a:cs typeface="Arial"/>
                <a:sym typeface="Arial"/>
              </a:defRPr>
            </a:pPr>
            <a:r>
              <a:t>Data </a:t>
            </a:r>
            <a:r>
              <a:rPr spc="-5"/>
              <a:t>protected </a:t>
            </a:r>
            <a:r>
              <a:t>within critical </a:t>
            </a:r>
            <a:r>
              <a:rPr spc="-5"/>
              <a:t>section of  the function </a:t>
            </a:r>
            <a:r>
              <a:rPr spc="5"/>
              <a:t>is </a:t>
            </a:r>
            <a:r>
              <a:t>also </a:t>
            </a:r>
            <a:r>
              <a:rPr spc="-5"/>
              <a:t>accessed outside</a:t>
            </a:r>
            <a:r>
              <a:rPr spc="-180"/>
              <a:t> </a:t>
            </a:r>
            <a:r>
              <a:rPr spc="5"/>
              <a:t>in  </a:t>
            </a:r>
            <a:r>
              <a:rPr spc="-5"/>
              <a:t>any of the</a:t>
            </a:r>
            <a:r>
              <a:rPr spc="-25"/>
              <a:t> </a:t>
            </a:r>
            <a:r>
              <a:rPr spc="-5"/>
              <a:t>tasks</a:t>
            </a:r>
          </a:p>
          <a:p>
            <a:pPr>
              <a:buSzPct val="100000"/>
              <a:buFont typeface="Arial"/>
              <a:buChar char="•"/>
              <a:defRPr sz="1500">
                <a:latin typeface="Arial"/>
                <a:ea typeface="Arial"/>
                <a:cs typeface="Arial"/>
                <a:sym typeface="Arial"/>
              </a:defRPr>
            </a:pPr>
            <a:endParaRPr spc="-5"/>
          </a:p>
          <a:p>
            <a:pPr indent="1270">
              <a:spcBef>
                <a:spcPts val="900"/>
              </a:spcBef>
              <a:defRPr sz="1400">
                <a:latin typeface="Arial"/>
                <a:ea typeface="Arial"/>
                <a:cs typeface="Arial"/>
                <a:sym typeface="Arial"/>
              </a:defRPr>
            </a:pPr>
            <a:r>
              <a:t>Issue will </a:t>
            </a:r>
            <a:r>
              <a:rPr spc="-5"/>
              <a:t>not </a:t>
            </a:r>
            <a:r>
              <a:t>occur</a:t>
            </a:r>
            <a:r>
              <a:rPr spc="-125"/>
              <a:t> </a:t>
            </a:r>
            <a:r>
              <a:rPr spc="-10"/>
              <a:t>when:</a:t>
            </a:r>
          </a:p>
          <a:p>
            <a:pPr marL="173354" indent="-172720">
              <a:spcBef>
                <a:spcPts val="500"/>
              </a:spcBef>
              <a:buSzPct val="100000"/>
              <a:buChar char="•"/>
              <a:tabLst>
                <a:tab pos="165100" algn="l"/>
              </a:tabLst>
              <a:defRPr sz="1400">
                <a:latin typeface="Arial"/>
                <a:ea typeface="Arial"/>
                <a:cs typeface="Arial"/>
                <a:sym typeface="Arial"/>
              </a:defRPr>
            </a:pPr>
            <a:r>
              <a:t>No </a:t>
            </a:r>
            <a:r>
              <a:rPr spc="-5"/>
              <a:t>nested </a:t>
            </a:r>
            <a:r>
              <a:t>critical </a:t>
            </a:r>
            <a:r>
              <a:rPr spc="-5"/>
              <a:t>sections are</a:t>
            </a:r>
            <a:r>
              <a:rPr spc="-155"/>
              <a:t> </a:t>
            </a:r>
            <a:r>
              <a:rPr spc="-5"/>
              <a:t>present</a:t>
            </a:r>
          </a:p>
          <a:p>
            <a:pPr marL="173354" indent="-172720">
              <a:spcBef>
                <a:spcPts val="500"/>
              </a:spcBef>
              <a:buSzPct val="100000"/>
              <a:buChar char="•"/>
              <a:tabLst>
                <a:tab pos="165100" algn="l"/>
              </a:tabLst>
              <a:defRPr sz="1400" spc="-5">
                <a:latin typeface="Arial"/>
                <a:ea typeface="Arial"/>
                <a:cs typeface="Arial"/>
                <a:sym typeface="Arial"/>
              </a:defRPr>
            </a:pPr>
            <a:r>
              <a:t>Lock hierarchy </a:t>
            </a:r>
            <a:r>
              <a:rPr spc="5"/>
              <a:t>is</a:t>
            </a:r>
            <a:r>
              <a:rPr spc="-85"/>
              <a:t> </a:t>
            </a:r>
            <a:r>
              <a:rPr spc="0"/>
              <a:t>followed</a:t>
            </a:r>
          </a:p>
          <a:p>
            <a:pPr marL="173354" marR="43180" indent="-172720">
              <a:spcBef>
                <a:spcPts val="400"/>
              </a:spcBef>
              <a:buSzPct val="100000"/>
              <a:buChar char="•"/>
              <a:tabLst>
                <a:tab pos="165100" algn="l"/>
              </a:tabLst>
              <a:defRPr sz="1400">
                <a:latin typeface="Arial"/>
                <a:ea typeface="Arial"/>
                <a:cs typeface="Arial"/>
                <a:sym typeface="Arial"/>
              </a:defRPr>
            </a:pPr>
            <a:r>
              <a:t>In case </a:t>
            </a:r>
            <a:r>
              <a:rPr spc="-5"/>
              <a:t>of nested </a:t>
            </a:r>
            <a:r>
              <a:t>locks, </a:t>
            </a:r>
            <a:r>
              <a:rPr spc="-5"/>
              <a:t>take </a:t>
            </a:r>
            <a:r>
              <a:t>all </a:t>
            </a:r>
            <a:r>
              <a:rPr spc="-5"/>
              <a:t>nested  </a:t>
            </a:r>
            <a:r>
              <a:t>locks </a:t>
            </a:r>
            <a:r>
              <a:rPr spc="-5"/>
              <a:t>at once (Try-and-Backoff) </a:t>
            </a:r>
            <a:r>
              <a:t>-&gt;</a:t>
            </a:r>
            <a:r>
              <a:rPr spc="-120"/>
              <a:t> </a:t>
            </a:r>
            <a:r>
              <a:t>Could  lead to</a:t>
            </a:r>
            <a:r>
              <a:rPr spc="-60"/>
              <a:t> </a:t>
            </a:r>
            <a:r>
              <a:rPr spc="-5"/>
              <a:t>starvation</a:t>
            </a:r>
          </a:p>
        </p:txBody>
      </p:sp>
      <p:sp>
        <p:nvSpPr>
          <p:cNvPr id="588" name="object 4"/>
          <p:cNvSpPr txBox="1">
            <a:spLocks noGrp="1"/>
          </p:cNvSpPr>
          <p:nvPr>
            <p:ph type="title"/>
          </p:nvPr>
        </p:nvSpPr>
        <p:spPr>
          <a:xfrm>
            <a:off x="246378" y="189687"/>
            <a:ext cx="9149082" cy="840740"/>
          </a:xfrm>
          <a:prstGeom prst="rect">
            <a:avLst/>
          </a:prstGeom>
        </p:spPr>
        <p:txBody>
          <a:bodyPr/>
          <a:lstStyle/>
          <a:p>
            <a:pPr indent="12700">
              <a:lnSpc>
                <a:spcPts val="3200"/>
              </a:lnSpc>
              <a:defRPr spc="-100"/>
            </a:pPr>
            <a:r>
              <a:t>Deadlock</a:t>
            </a:r>
            <a:r>
              <a:rPr spc="0"/>
              <a:t> </a:t>
            </a:r>
            <a:r>
              <a:t>handling</a:t>
            </a:r>
          </a:p>
          <a:p>
            <a:pPr indent="12700">
              <a:lnSpc>
                <a:spcPts val="3200"/>
              </a:lnSpc>
              <a:defRPr spc="-100">
                <a:solidFill>
                  <a:srgbClr val="A80062"/>
                </a:solidFill>
              </a:defRPr>
            </a:pPr>
            <a:r>
              <a:t>Cases where deadlock can occur - Case 2 – Nested</a:t>
            </a:r>
            <a:r>
              <a:rPr spc="300"/>
              <a:t> </a:t>
            </a:r>
            <a:r>
              <a:t>locks</a:t>
            </a:r>
          </a:p>
        </p:txBody>
      </p:sp>
      <p:sp>
        <p:nvSpPr>
          <p:cNvPr id="589" name="object 5"/>
          <p:cNvSpPr txBox="1"/>
          <p:nvPr/>
        </p:nvSpPr>
        <p:spPr>
          <a:xfrm>
            <a:off x="376427" y="1926335"/>
            <a:ext cx="2237740" cy="789067"/>
          </a:xfrm>
          <a:prstGeom prst="rect">
            <a:avLst/>
          </a:prstGeom>
          <a:ln w="9144">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000"/>
              </a:lnSpc>
              <a:defRPr spc="-5">
                <a:latin typeface="Arial"/>
                <a:ea typeface="Arial"/>
                <a:cs typeface="Arial"/>
                <a:sym typeface="Arial"/>
              </a:defRPr>
            </a:pPr>
            <a:r>
              <a:t>Task</a:t>
            </a:r>
            <a:r>
              <a:rPr spc="-10"/>
              <a:t> </a:t>
            </a:r>
            <a:r>
              <a:rPr spc="0"/>
              <a:t>T1</a:t>
            </a:r>
          </a:p>
          <a:p>
            <a:pPr marR="382904" indent="391794" algn="ctr">
              <a:defRPr spc="-5">
                <a:latin typeface="Arial"/>
                <a:ea typeface="Arial"/>
                <a:cs typeface="Arial"/>
                <a:sym typeface="Arial"/>
              </a:defRPr>
            </a:pPr>
            <a:r>
              <a:t>Take </a:t>
            </a:r>
            <a:r>
              <a:rPr spc="-10"/>
              <a:t>Lock </a:t>
            </a:r>
            <a:r>
              <a:rPr spc="0"/>
              <a:t>A  </a:t>
            </a:r>
            <a:r>
              <a:t>Call</a:t>
            </a:r>
            <a:r>
              <a:rPr spc="-90"/>
              <a:t> </a:t>
            </a:r>
            <a:r>
              <a:t>Function1</a:t>
            </a:r>
          </a:p>
        </p:txBody>
      </p:sp>
      <p:sp>
        <p:nvSpPr>
          <p:cNvPr id="590" name="object 6"/>
          <p:cNvSpPr/>
          <p:nvPr/>
        </p:nvSpPr>
        <p:spPr>
          <a:xfrm>
            <a:off x="242315" y="3585971"/>
            <a:ext cx="2735580" cy="9890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2" y="9729"/>
                </a:lnTo>
                <a:lnTo>
                  <a:pt x="207" y="8687"/>
                </a:lnTo>
                <a:lnTo>
                  <a:pt x="457" y="7680"/>
                </a:lnTo>
                <a:lnTo>
                  <a:pt x="800" y="6713"/>
                </a:lnTo>
                <a:lnTo>
                  <a:pt x="1229" y="5791"/>
                </a:lnTo>
                <a:lnTo>
                  <a:pt x="1740" y="4919"/>
                </a:lnTo>
                <a:lnTo>
                  <a:pt x="2025" y="4503"/>
                </a:lnTo>
                <a:lnTo>
                  <a:pt x="2328" y="4101"/>
                </a:lnTo>
                <a:lnTo>
                  <a:pt x="2649" y="3714"/>
                </a:lnTo>
                <a:lnTo>
                  <a:pt x="2988" y="3343"/>
                </a:lnTo>
                <a:lnTo>
                  <a:pt x="3343" y="2987"/>
                </a:lnTo>
                <a:lnTo>
                  <a:pt x="3714" y="2649"/>
                </a:lnTo>
                <a:lnTo>
                  <a:pt x="4101" y="2327"/>
                </a:lnTo>
                <a:lnTo>
                  <a:pt x="4503" y="2024"/>
                </a:lnTo>
                <a:lnTo>
                  <a:pt x="4919" y="1740"/>
                </a:lnTo>
                <a:lnTo>
                  <a:pt x="5349" y="1474"/>
                </a:lnTo>
                <a:lnTo>
                  <a:pt x="5792" y="1229"/>
                </a:lnTo>
                <a:lnTo>
                  <a:pt x="6247" y="1004"/>
                </a:lnTo>
                <a:lnTo>
                  <a:pt x="6714" y="800"/>
                </a:lnTo>
                <a:lnTo>
                  <a:pt x="7192" y="617"/>
                </a:lnTo>
                <a:lnTo>
                  <a:pt x="7681" y="457"/>
                </a:lnTo>
                <a:lnTo>
                  <a:pt x="8179" y="320"/>
                </a:lnTo>
                <a:lnTo>
                  <a:pt x="8687" y="206"/>
                </a:lnTo>
                <a:lnTo>
                  <a:pt x="9204" y="117"/>
                </a:lnTo>
                <a:lnTo>
                  <a:pt x="9729" y="52"/>
                </a:lnTo>
                <a:lnTo>
                  <a:pt x="10261" y="13"/>
                </a:lnTo>
                <a:lnTo>
                  <a:pt x="10800" y="0"/>
                </a:lnTo>
                <a:lnTo>
                  <a:pt x="11339" y="13"/>
                </a:lnTo>
                <a:lnTo>
                  <a:pt x="11871" y="52"/>
                </a:lnTo>
                <a:lnTo>
                  <a:pt x="12396" y="117"/>
                </a:lnTo>
                <a:lnTo>
                  <a:pt x="12913" y="206"/>
                </a:lnTo>
                <a:lnTo>
                  <a:pt x="13421" y="320"/>
                </a:lnTo>
                <a:lnTo>
                  <a:pt x="13919" y="457"/>
                </a:lnTo>
                <a:lnTo>
                  <a:pt x="14408" y="617"/>
                </a:lnTo>
                <a:lnTo>
                  <a:pt x="14886" y="800"/>
                </a:lnTo>
                <a:lnTo>
                  <a:pt x="15353" y="1004"/>
                </a:lnTo>
                <a:lnTo>
                  <a:pt x="15808" y="1229"/>
                </a:lnTo>
                <a:lnTo>
                  <a:pt x="16251" y="1474"/>
                </a:lnTo>
                <a:lnTo>
                  <a:pt x="16681" y="1740"/>
                </a:lnTo>
                <a:lnTo>
                  <a:pt x="17097" y="2024"/>
                </a:lnTo>
                <a:lnTo>
                  <a:pt x="17499" y="2327"/>
                </a:lnTo>
                <a:lnTo>
                  <a:pt x="17886" y="2649"/>
                </a:lnTo>
                <a:lnTo>
                  <a:pt x="18257" y="2987"/>
                </a:lnTo>
                <a:lnTo>
                  <a:pt x="18612" y="3343"/>
                </a:lnTo>
                <a:lnTo>
                  <a:pt x="18951" y="3714"/>
                </a:lnTo>
                <a:lnTo>
                  <a:pt x="19272" y="4101"/>
                </a:lnTo>
                <a:lnTo>
                  <a:pt x="19575" y="4503"/>
                </a:lnTo>
                <a:lnTo>
                  <a:pt x="19860" y="4919"/>
                </a:lnTo>
                <a:lnTo>
                  <a:pt x="20125" y="5349"/>
                </a:lnTo>
                <a:lnTo>
                  <a:pt x="20596" y="6247"/>
                </a:lnTo>
                <a:lnTo>
                  <a:pt x="20983" y="7192"/>
                </a:lnTo>
                <a:lnTo>
                  <a:pt x="21280" y="8179"/>
                </a:lnTo>
                <a:lnTo>
                  <a:pt x="21483" y="9204"/>
                </a:lnTo>
                <a:lnTo>
                  <a:pt x="21587" y="10261"/>
                </a:lnTo>
                <a:lnTo>
                  <a:pt x="21600" y="10800"/>
                </a:lnTo>
                <a:lnTo>
                  <a:pt x="21587" y="11339"/>
                </a:lnTo>
                <a:lnTo>
                  <a:pt x="21483" y="12396"/>
                </a:lnTo>
                <a:lnTo>
                  <a:pt x="21280" y="13421"/>
                </a:lnTo>
                <a:lnTo>
                  <a:pt x="20983" y="14408"/>
                </a:lnTo>
                <a:lnTo>
                  <a:pt x="20596" y="15353"/>
                </a:lnTo>
                <a:lnTo>
                  <a:pt x="20125" y="16251"/>
                </a:lnTo>
                <a:lnTo>
                  <a:pt x="19860" y="16681"/>
                </a:lnTo>
                <a:lnTo>
                  <a:pt x="19575" y="17097"/>
                </a:lnTo>
                <a:lnTo>
                  <a:pt x="19272" y="17499"/>
                </a:lnTo>
                <a:lnTo>
                  <a:pt x="18951" y="17886"/>
                </a:lnTo>
                <a:lnTo>
                  <a:pt x="18612" y="18257"/>
                </a:lnTo>
                <a:lnTo>
                  <a:pt x="18257" y="18613"/>
                </a:lnTo>
                <a:lnTo>
                  <a:pt x="17886" y="18951"/>
                </a:lnTo>
                <a:lnTo>
                  <a:pt x="17499" y="19273"/>
                </a:lnTo>
                <a:lnTo>
                  <a:pt x="17097" y="19576"/>
                </a:lnTo>
                <a:lnTo>
                  <a:pt x="16681" y="19860"/>
                </a:lnTo>
                <a:lnTo>
                  <a:pt x="16251" y="20126"/>
                </a:lnTo>
                <a:lnTo>
                  <a:pt x="15808" y="20371"/>
                </a:lnTo>
                <a:lnTo>
                  <a:pt x="15353" y="20596"/>
                </a:lnTo>
                <a:lnTo>
                  <a:pt x="14886" y="20800"/>
                </a:lnTo>
                <a:lnTo>
                  <a:pt x="14408" y="20983"/>
                </a:lnTo>
                <a:lnTo>
                  <a:pt x="13919" y="21143"/>
                </a:lnTo>
                <a:lnTo>
                  <a:pt x="13421" y="21280"/>
                </a:lnTo>
                <a:lnTo>
                  <a:pt x="12913" y="21394"/>
                </a:lnTo>
                <a:lnTo>
                  <a:pt x="12396" y="21483"/>
                </a:lnTo>
                <a:lnTo>
                  <a:pt x="11871" y="21548"/>
                </a:lnTo>
                <a:lnTo>
                  <a:pt x="11339" y="21587"/>
                </a:lnTo>
                <a:lnTo>
                  <a:pt x="10800" y="21600"/>
                </a:lnTo>
                <a:lnTo>
                  <a:pt x="10261" y="21587"/>
                </a:lnTo>
                <a:lnTo>
                  <a:pt x="9729" y="21548"/>
                </a:lnTo>
                <a:lnTo>
                  <a:pt x="9204" y="21483"/>
                </a:lnTo>
                <a:lnTo>
                  <a:pt x="8687" y="21394"/>
                </a:lnTo>
                <a:lnTo>
                  <a:pt x="8179" y="21280"/>
                </a:lnTo>
                <a:lnTo>
                  <a:pt x="7681" y="21143"/>
                </a:lnTo>
                <a:lnTo>
                  <a:pt x="7192" y="20983"/>
                </a:lnTo>
                <a:lnTo>
                  <a:pt x="6714" y="20800"/>
                </a:lnTo>
                <a:lnTo>
                  <a:pt x="6247" y="20596"/>
                </a:lnTo>
                <a:lnTo>
                  <a:pt x="5792" y="20371"/>
                </a:lnTo>
                <a:lnTo>
                  <a:pt x="5349" y="20126"/>
                </a:lnTo>
                <a:lnTo>
                  <a:pt x="4919" y="19860"/>
                </a:lnTo>
                <a:lnTo>
                  <a:pt x="4503" y="19576"/>
                </a:lnTo>
                <a:lnTo>
                  <a:pt x="4101" y="19273"/>
                </a:lnTo>
                <a:lnTo>
                  <a:pt x="3714" y="18951"/>
                </a:lnTo>
                <a:lnTo>
                  <a:pt x="3343" y="18613"/>
                </a:lnTo>
                <a:lnTo>
                  <a:pt x="2988" y="18257"/>
                </a:lnTo>
                <a:lnTo>
                  <a:pt x="2649" y="17886"/>
                </a:lnTo>
                <a:lnTo>
                  <a:pt x="2328" y="17499"/>
                </a:lnTo>
                <a:lnTo>
                  <a:pt x="2025" y="17097"/>
                </a:lnTo>
                <a:lnTo>
                  <a:pt x="1740" y="16681"/>
                </a:lnTo>
                <a:lnTo>
                  <a:pt x="1475" y="16251"/>
                </a:lnTo>
                <a:lnTo>
                  <a:pt x="1004" y="15353"/>
                </a:lnTo>
                <a:lnTo>
                  <a:pt x="617" y="14408"/>
                </a:lnTo>
                <a:lnTo>
                  <a:pt x="320" y="13421"/>
                </a:lnTo>
                <a:lnTo>
                  <a:pt x="117" y="12396"/>
                </a:lnTo>
                <a:lnTo>
                  <a:pt x="13" y="11339"/>
                </a:lnTo>
                <a:lnTo>
                  <a:pt x="0" y="10800"/>
                </a:lnTo>
                <a:close/>
              </a:path>
            </a:pathLst>
          </a:custGeom>
          <a:ln w="9144">
            <a:solidFill>
              <a:srgbClr val="3E126C"/>
            </a:solidFill>
          </a:ln>
        </p:spPr>
        <p:txBody>
          <a:bodyPr lIns="45719" rIns="45719"/>
          <a:lstStyle/>
          <a:p>
            <a:endParaRPr/>
          </a:p>
        </p:txBody>
      </p:sp>
      <p:sp>
        <p:nvSpPr>
          <p:cNvPr id="591" name="object 7"/>
          <p:cNvSpPr txBox="1"/>
          <p:nvPr/>
        </p:nvSpPr>
        <p:spPr>
          <a:xfrm>
            <a:off x="962049" y="3800854"/>
            <a:ext cx="1295401" cy="525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47954">
              <a:spcBef>
                <a:spcPts val="100"/>
              </a:spcBef>
              <a:defRPr spc="-5">
                <a:latin typeface="Arial"/>
                <a:ea typeface="Arial"/>
                <a:cs typeface="Arial"/>
                <a:sym typeface="Arial"/>
              </a:defRPr>
            </a:pPr>
            <a:r>
              <a:t>Function1  Take </a:t>
            </a:r>
            <a:r>
              <a:rPr spc="-10"/>
              <a:t>Lock</a:t>
            </a:r>
            <a:r>
              <a:rPr spc="-69"/>
              <a:t> </a:t>
            </a:r>
            <a:r>
              <a:rPr spc="0"/>
              <a:t>B</a:t>
            </a:r>
          </a:p>
        </p:txBody>
      </p:sp>
      <p:sp>
        <p:nvSpPr>
          <p:cNvPr id="592" name="object 8"/>
          <p:cNvSpPr txBox="1"/>
          <p:nvPr/>
        </p:nvSpPr>
        <p:spPr>
          <a:xfrm>
            <a:off x="4111752" y="1914144"/>
            <a:ext cx="1965961" cy="791648"/>
          </a:xfrm>
          <a:prstGeom prst="rect">
            <a:avLst/>
          </a:prstGeom>
          <a:ln w="9144">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635" algn="ctr">
              <a:lnSpc>
                <a:spcPts val="2000"/>
              </a:lnSpc>
              <a:defRPr spc="-5">
                <a:latin typeface="Arial"/>
                <a:ea typeface="Arial"/>
                <a:cs typeface="Arial"/>
                <a:sym typeface="Arial"/>
              </a:defRPr>
            </a:pPr>
            <a:r>
              <a:t>Task </a:t>
            </a:r>
            <a:r>
              <a:rPr spc="-10"/>
              <a:t>T2</a:t>
            </a:r>
          </a:p>
          <a:p>
            <a:pPr indent="1270" algn="ctr">
              <a:defRPr spc="-5">
                <a:latin typeface="Arial"/>
                <a:ea typeface="Arial"/>
                <a:cs typeface="Arial"/>
                <a:sym typeface="Arial"/>
              </a:defRPr>
            </a:pPr>
            <a:r>
              <a:t>Take </a:t>
            </a:r>
            <a:r>
              <a:rPr spc="-10"/>
              <a:t>Lock</a:t>
            </a:r>
            <a:r>
              <a:t> </a:t>
            </a:r>
            <a:r>
              <a:rPr spc="0"/>
              <a:t>B</a:t>
            </a:r>
          </a:p>
          <a:p>
            <a:pPr indent="1905" algn="ctr">
              <a:lnSpc>
                <a:spcPts val="2100"/>
              </a:lnSpc>
              <a:defRPr spc="-5">
                <a:latin typeface="Arial"/>
                <a:ea typeface="Arial"/>
                <a:cs typeface="Arial"/>
                <a:sym typeface="Arial"/>
              </a:defRPr>
            </a:pPr>
            <a:r>
              <a:t>Call</a:t>
            </a:r>
            <a:r>
              <a:rPr spc="-25"/>
              <a:t> </a:t>
            </a:r>
            <a:r>
              <a:t>Function2</a:t>
            </a:r>
          </a:p>
        </p:txBody>
      </p:sp>
      <p:grpSp>
        <p:nvGrpSpPr>
          <p:cNvPr id="597" name="object 9"/>
          <p:cNvGrpSpPr/>
          <p:nvPr/>
        </p:nvGrpSpPr>
        <p:grpSpPr>
          <a:xfrm>
            <a:off x="1466469" y="2729357"/>
            <a:ext cx="76201" cy="840234"/>
            <a:chOff x="0" y="0"/>
            <a:chExt cx="76200" cy="840233"/>
          </a:xfrm>
        </p:grpSpPr>
        <p:sp>
          <p:nvSpPr>
            <p:cNvPr id="593" name="Shape"/>
            <p:cNvSpPr/>
            <p:nvPr/>
          </p:nvSpPr>
          <p:spPr>
            <a:xfrm>
              <a:off x="0" y="764115"/>
              <a:ext cx="69754" cy="76119"/>
            </a:xfrm>
            <a:custGeom>
              <a:avLst/>
              <a:gdLst/>
              <a:ahLst/>
              <a:cxnLst>
                <a:cxn ang="0">
                  <a:pos x="wd2" y="hd2"/>
                </a:cxn>
                <a:cxn ang="5400000">
                  <a:pos x="wd2" y="hd2"/>
                </a:cxn>
                <a:cxn ang="10800000">
                  <a:pos x="wd2" y="hd2"/>
                </a:cxn>
                <a:cxn ang="16200000">
                  <a:pos x="wd2" y="hd2"/>
                </a:cxn>
              </a:cxnLst>
              <a:rect l="0" t="0" r="r" b="b"/>
              <a:pathLst>
                <a:path w="21600" h="21600" extrusionOk="0">
                  <a:moveTo>
                    <a:pt x="9861" y="0"/>
                  </a:moveTo>
                  <a:lnTo>
                    <a:pt x="0" y="121"/>
                  </a:lnTo>
                  <a:lnTo>
                    <a:pt x="12113" y="21600"/>
                  </a:lnTo>
                  <a:lnTo>
                    <a:pt x="21600" y="3616"/>
                  </a:lnTo>
                  <a:lnTo>
                    <a:pt x="9910" y="3616"/>
                  </a:lnTo>
                  <a:lnTo>
                    <a:pt x="9861"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94" name="Shape"/>
            <p:cNvSpPr/>
            <p:nvPr/>
          </p:nvSpPr>
          <p:spPr>
            <a:xfrm>
              <a:off x="31843" y="763946"/>
              <a:ext cx="12861" cy="12914"/>
            </a:xfrm>
            <a:custGeom>
              <a:avLst/>
              <a:gdLst/>
              <a:ahLst/>
              <a:cxnLst>
                <a:cxn ang="0">
                  <a:pos x="wd2" y="hd2"/>
                </a:cxn>
                <a:cxn ang="5400000">
                  <a:pos x="wd2" y="hd2"/>
                </a:cxn>
                <a:cxn ang="10800000">
                  <a:pos x="wd2" y="hd2"/>
                </a:cxn>
                <a:cxn ang="16200000">
                  <a:pos x="wd2" y="hd2"/>
                </a:cxn>
              </a:cxnLst>
              <a:rect l="0" t="0" r="r" b="b"/>
              <a:pathLst>
                <a:path w="21600" h="21600" extrusionOk="0">
                  <a:moveTo>
                    <a:pt x="21331" y="0"/>
                  </a:moveTo>
                  <a:lnTo>
                    <a:pt x="0" y="283"/>
                  </a:lnTo>
                  <a:lnTo>
                    <a:pt x="269" y="21600"/>
                  </a:lnTo>
                  <a:lnTo>
                    <a:pt x="21600" y="21388"/>
                  </a:lnTo>
                  <a:lnTo>
                    <a:pt x="21331"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95" name="Shape"/>
            <p:cNvSpPr/>
            <p:nvPr/>
          </p:nvSpPr>
          <p:spPr>
            <a:xfrm>
              <a:off x="32003" y="763524"/>
              <a:ext cx="44198" cy="133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129" y="684"/>
                  </a:lnTo>
                  <a:lnTo>
                    <a:pt x="6207" y="21394"/>
                  </a:lnTo>
                  <a:lnTo>
                    <a:pt x="0" y="21600"/>
                  </a:lnTo>
                  <a:lnTo>
                    <a:pt x="18449" y="21600"/>
                  </a:lnTo>
                  <a:lnTo>
                    <a:pt x="21600"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96" name="Shape"/>
            <p:cNvSpPr/>
            <p:nvPr/>
          </p:nvSpPr>
          <p:spPr>
            <a:xfrm>
              <a:off x="22225" y="0"/>
              <a:ext cx="22319" cy="764116"/>
            </a:xfrm>
            <a:custGeom>
              <a:avLst/>
              <a:gdLst/>
              <a:ahLst/>
              <a:cxnLst>
                <a:cxn ang="0">
                  <a:pos x="wd2" y="hd2"/>
                </a:cxn>
                <a:cxn ang="5400000">
                  <a:pos x="wd2" y="hd2"/>
                </a:cxn>
                <a:cxn ang="10800000">
                  <a:pos x="wd2" y="hd2"/>
                </a:cxn>
                <a:cxn ang="16200000">
                  <a:pos x="wd2" y="hd2"/>
                </a:cxn>
              </a:cxnLst>
              <a:rect l="0" t="0" r="r" b="b"/>
              <a:pathLst>
                <a:path w="21600" h="21600" extrusionOk="0">
                  <a:moveTo>
                    <a:pt x="12291" y="0"/>
                  </a:moveTo>
                  <a:lnTo>
                    <a:pt x="0" y="7"/>
                  </a:lnTo>
                  <a:lnTo>
                    <a:pt x="9309" y="21600"/>
                  </a:lnTo>
                  <a:lnTo>
                    <a:pt x="21600" y="21595"/>
                  </a:lnTo>
                  <a:lnTo>
                    <a:pt x="12291"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grpSp>
      <p:grpSp>
        <p:nvGrpSpPr>
          <p:cNvPr id="604" name="object 10"/>
          <p:cNvGrpSpPr/>
          <p:nvPr/>
        </p:nvGrpSpPr>
        <p:grpSpPr>
          <a:xfrm>
            <a:off x="3543300" y="2717038"/>
            <a:ext cx="2735580" cy="1775713"/>
            <a:chOff x="0" y="0"/>
            <a:chExt cx="2735579" cy="1775712"/>
          </a:xfrm>
        </p:grpSpPr>
        <p:grpSp>
          <p:nvGrpSpPr>
            <p:cNvPr id="602" name="object 11"/>
            <p:cNvGrpSpPr/>
            <p:nvPr/>
          </p:nvGrpSpPr>
          <p:grpSpPr>
            <a:xfrm>
              <a:off x="1221613" y="0"/>
              <a:ext cx="76201" cy="778383"/>
              <a:chOff x="0" y="0"/>
              <a:chExt cx="76199" cy="778382"/>
            </a:xfrm>
          </p:grpSpPr>
          <p:sp>
            <p:nvSpPr>
              <p:cNvPr id="598" name="Shape"/>
              <p:cNvSpPr/>
              <p:nvPr/>
            </p:nvSpPr>
            <p:spPr>
              <a:xfrm>
                <a:off x="0" y="701039"/>
                <a:ext cx="69883" cy="773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031" y="21600"/>
                    </a:lnTo>
                    <a:lnTo>
                      <a:pt x="21600" y="3937"/>
                    </a:lnTo>
                    <a:lnTo>
                      <a:pt x="13621" y="3937"/>
                    </a:lnTo>
                    <a:lnTo>
                      <a:pt x="9696" y="3795"/>
                    </a:lnTo>
                    <a:lnTo>
                      <a:pt x="9819" y="281"/>
                    </a:lnTo>
                    <a:lnTo>
                      <a:pt x="0"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599" name="Shape"/>
              <p:cNvSpPr/>
              <p:nvPr/>
            </p:nvSpPr>
            <p:spPr>
              <a:xfrm>
                <a:off x="44069" y="702442"/>
                <a:ext cx="32132" cy="12701"/>
              </a:xfrm>
              <a:custGeom>
                <a:avLst/>
                <a:gdLst/>
                <a:ahLst/>
                <a:cxnLst>
                  <a:cxn ang="0">
                    <a:pos x="wd2" y="hd2"/>
                  </a:cxn>
                  <a:cxn ang="5400000">
                    <a:pos x="wd2" y="hd2"/>
                  </a:cxn>
                  <a:cxn ang="10800000">
                    <a:pos x="wd2" y="hd2"/>
                  </a:cxn>
                  <a:cxn ang="16200000">
                    <a:pos x="wd2" y="hd2"/>
                  </a:cxn>
                </a:cxnLst>
                <a:rect l="0" t="0" r="r" b="b"/>
                <a:pathLst>
                  <a:path w="21600" h="21600" extrusionOk="0">
                    <a:moveTo>
                      <a:pt x="270" y="0"/>
                    </a:moveTo>
                    <a:lnTo>
                      <a:pt x="0" y="21600"/>
                    </a:lnTo>
                    <a:lnTo>
                      <a:pt x="17353" y="21600"/>
                    </a:lnTo>
                    <a:lnTo>
                      <a:pt x="21600" y="1709"/>
                    </a:lnTo>
                    <a:lnTo>
                      <a:pt x="270"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600" name="Shape"/>
              <p:cNvSpPr/>
              <p:nvPr/>
            </p:nvSpPr>
            <p:spPr>
              <a:xfrm>
                <a:off x="31766" y="0"/>
                <a:ext cx="34909" cy="702449"/>
              </a:xfrm>
              <a:custGeom>
                <a:avLst/>
                <a:gdLst/>
                <a:ahLst/>
                <a:cxnLst>
                  <a:cxn ang="0">
                    <a:pos x="wd2" y="hd2"/>
                  </a:cxn>
                  <a:cxn ang="5400000">
                    <a:pos x="wd2" y="hd2"/>
                  </a:cxn>
                  <a:cxn ang="10800000">
                    <a:pos x="wd2" y="hd2"/>
                  </a:cxn>
                  <a:cxn ang="16200000">
                    <a:pos x="wd2" y="hd2"/>
                  </a:cxn>
                </a:cxnLst>
                <a:rect l="0" t="0" r="r" b="b"/>
                <a:pathLst>
                  <a:path w="21600" h="21600" extrusionOk="0">
                    <a:moveTo>
                      <a:pt x="13742" y="0"/>
                    </a:moveTo>
                    <a:lnTo>
                      <a:pt x="0" y="21588"/>
                    </a:lnTo>
                    <a:lnTo>
                      <a:pt x="7860" y="21600"/>
                    </a:lnTo>
                    <a:lnTo>
                      <a:pt x="21600" y="16"/>
                    </a:lnTo>
                    <a:lnTo>
                      <a:pt x="13742" y="0"/>
                    </a:lnTo>
                    <a:close/>
                  </a:path>
                </a:pathLst>
              </a:custGeom>
              <a:solidFill>
                <a:srgbClr val="A80062"/>
              </a:solidFill>
              <a:ln w="12700" cap="flat">
                <a:noFill/>
                <a:miter lim="400000"/>
              </a:ln>
              <a:effectLst/>
            </p:spPr>
            <p:txBody>
              <a:bodyPr wrap="square" lIns="45719" tIns="45719" rIns="45719" bIns="45719" numCol="1" anchor="t">
                <a:noAutofit/>
              </a:bodyPr>
              <a:lstStyle/>
              <a:p>
                <a:endParaRPr/>
              </a:p>
            </p:txBody>
          </p:sp>
          <p:sp>
            <p:nvSpPr>
              <p:cNvPr id="601" name="Shape"/>
              <p:cNvSpPr/>
              <p:nvPr/>
            </p:nvSpPr>
            <p:spPr>
              <a:xfrm>
                <a:off x="31368" y="702045"/>
                <a:ext cx="13102" cy="13093"/>
              </a:xfrm>
              <a:custGeom>
                <a:avLst/>
                <a:gdLst/>
                <a:ahLst/>
                <a:cxnLst>
                  <a:cxn ang="0">
                    <a:pos x="wd2" y="hd2"/>
                  </a:cxn>
                  <a:cxn ang="5400000">
                    <a:pos x="wd2" y="hd2"/>
                  </a:cxn>
                  <a:cxn ang="10800000">
                    <a:pos x="wd2" y="hd2"/>
                  </a:cxn>
                  <a:cxn ang="16200000">
                    <a:pos x="wd2" y="hd2"/>
                  </a:cxn>
                </a:cxnLst>
                <a:rect l="0" t="0" r="r" b="b"/>
                <a:pathLst>
                  <a:path w="21600" h="21600" extrusionOk="0">
                    <a:moveTo>
                      <a:pt x="656" y="0"/>
                    </a:moveTo>
                    <a:lnTo>
                      <a:pt x="0" y="20762"/>
                    </a:lnTo>
                    <a:lnTo>
                      <a:pt x="20939" y="21600"/>
                    </a:lnTo>
                    <a:lnTo>
                      <a:pt x="21600" y="665"/>
                    </a:lnTo>
                    <a:lnTo>
                      <a:pt x="656" y="0"/>
                    </a:lnTo>
                    <a:close/>
                  </a:path>
                </a:pathLst>
              </a:custGeom>
              <a:noFill/>
              <a:ln w="12700" cap="flat">
                <a:noFill/>
                <a:miter lim="400000"/>
              </a:ln>
              <a:effectLst/>
            </p:spPr>
            <p:txBody>
              <a:bodyPr wrap="square" lIns="45719" tIns="45719" rIns="45719" bIns="45719" numCol="1" anchor="t">
                <a:noAutofit/>
              </a:bodyPr>
              <a:lstStyle/>
              <a:p>
                <a:endParaRPr/>
              </a:p>
            </p:txBody>
          </p:sp>
        </p:grpSp>
        <p:sp>
          <p:nvSpPr>
            <p:cNvPr id="603" name="object 12"/>
            <p:cNvSpPr/>
            <p:nvPr/>
          </p:nvSpPr>
          <p:spPr>
            <a:xfrm>
              <a:off x="0" y="788161"/>
              <a:ext cx="2735581" cy="9875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2" y="9729"/>
                  </a:lnTo>
                  <a:lnTo>
                    <a:pt x="207" y="8688"/>
                  </a:lnTo>
                  <a:lnTo>
                    <a:pt x="457" y="7681"/>
                  </a:lnTo>
                  <a:lnTo>
                    <a:pt x="800" y="6714"/>
                  </a:lnTo>
                  <a:lnTo>
                    <a:pt x="1229" y="5792"/>
                  </a:lnTo>
                  <a:lnTo>
                    <a:pt x="1740" y="4920"/>
                  </a:lnTo>
                  <a:lnTo>
                    <a:pt x="2025" y="4504"/>
                  </a:lnTo>
                  <a:lnTo>
                    <a:pt x="2328" y="4102"/>
                  </a:lnTo>
                  <a:lnTo>
                    <a:pt x="2649" y="3715"/>
                  </a:lnTo>
                  <a:lnTo>
                    <a:pt x="2988" y="3343"/>
                  </a:lnTo>
                  <a:lnTo>
                    <a:pt x="3343" y="2988"/>
                  </a:lnTo>
                  <a:lnTo>
                    <a:pt x="3714" y="2649"/>
                  </a:lnTo>
                  <a:lnTo>
                    <a:pt x="4101" y="2328"/>
                  </a:lnTo>
                  <a:lnTo>
                    <a:pt x="4503" y="2025"/>
                  </a:lnTo>
                  <a:lnTo>
                    <a:pt x="4919" y="1740"/>
                  </a:lnTo>
                  <a:lnTo>
                    <a:pt x="5349" y="1475"/>
                  </a:lnTo>
                  <a:lnTo>
                    <a:pt x="5792" y="1229"/>
                  </a:lnTo>
                  <a:lnTo>
                    <a:pt x="6247" y="1004"/>
                  </a:lnTo>
                  <a:lnTo>
                    <a:pt x="6714" y="800"/>
                  </a:lnTo>
                  <a:lnTo>
                    <a:pt x="7192" y="617"/>
                  </a:lnTo>
                  <a:lnTo>
                    <a:pt x="7681" y="457"/>
                  </a:lnTo>
                  <a:lnTo>
                    <a:pt x="8179" y="320"/>
                  </a:lnTo>
                  <a:lnTo>
                    <a:pt x="8687" y="207"/>
                  </a:lnTo>
                  <a:lnTo>
                    <a:pt x="9204" y="117"/>
                  </a:lnTo>
                  <a:lnTo>
                    <a:pt x="9729" y="52"/>
                  </a:lnTo>
                  <a:lnTo>
                    <a:pt x="10261" y="13"/>
                  </a:lnTo>
                  <a:lnTo>
                    <a:pt x="10800" y="0"/>
                  </a:lnTo>
                  <a:lnTo>
                    <a:pt x="11339" y="13"/>
                  </a:lnTo>
                  <a:lnTo>
                    <a:pt x="11871" y="52"/>
                  </a:lnTo>
                  <a:lnTo>
                    <a:pt x="12396" y="117"/>
                  </a:lnTo>
                  <a:lnTo>
                    <a:pt x="12913" y="207"/>
                  </a:lnTo>
                  <a:lnTo>
                    <a:pt x="13421" y="320"/>
                  </a:lnTo>
                  <a:lnTo>
                    <a:pt x="13919" y="457"/>
                  </a:lnTo>
                  <a:lnTo>
                    <a:pt x="14408" y="617"/>
                  </a:lnTo>
                  <a:lnTo>
                    <a:pt x="14886" y="800"/>
                  </a:lnTo>
                  <a:lnTo>
                    <a:pt x="15353" y="1004"/>
                  </a:lnTo>
                  <a:lnTo>
                    <a:pt x="15808" y="1229"/>
                  </a:lnTo>
                  <a:lnTo>
                    <a:pt x="16251" y="1475"/>
                  </a:lnTo>
                  <a:lnTo>
                    <a:pt x="16681" y="1740"/>
                  </a:lnTo>
                  <a:lnTo>
                    <a:pt x="17097" y="2025"/>
                  </a:lnTo>
                  <a:lnTo>
                    <a:pt x="17499" y="2328"/>
                  </a:lnTo>
                  <a:lnTo>
                    <a:pt x="17886" y="2649"/>
                  </a:lnTo>
                  <a:lnTo>
                    <a:pt x="18257" y="2988"/>
                  </a:lnTo>
                  <a:lnTo>
                    <a:pt x="18612" y="3343"/>
                  </a:lnTo>
                  <a:lnTo>
                    <a:pt x="18951" y="3715"/>
                  </a:lnTo>
                  <a:lnTo>
                    <a:pt x="19272" y="4102"/>
                  </a:lnTo>
                  <a:lnTo>
                    <a:pt x="19575" y="4504"/>
                  </a:lnTo>
                  <a:lnTo>
                    <a:pt x="19860" y="4920"/>
                  </a:lnTo>
                  <a:lnTo>
                    <a:pt x="20125" y="5349"/>
                  </a:lnTo>
                  <a:lnTo>
                    <a:pt x="20596" y="6247"/>
                  </a:lnTo>
                  <a:lnTo>
                    <a:pt x="20983" y="7192"/>
                  </a:lnTo>
                  <a:lnTo>
                    <a:pt x="21280" y="8180"/>
                  </a:lnTo>
                  <a:lnTo>
                    <a:pt x="21483" y="9204"/>
                  </a:lnTo>
                  <a:lnTo>
                    <a:pt x="21587" y="10261"/>
                  </a:lnTo>
                  <a:lnTo>
                    <a:pt x="21600" y="10800"/>
                  </a:lnTo>
                  <a:lnTo>
                    <a:pt x="21587" y="11339"/>
                  </a:lnTo>
                  <a:lnTo>
                    <a:pt x="21483" y="12396"/>
                  </a:lnTo>
                  <a:lnTo>
                    <a:pt x="21280" y="13420"/>
                  </a:lnTo>
                  <a:lnTo>
                    <a:pt x="20983" y="14408"/>
                  </a:lnTo>
                  <a:lnTo>
                    <a:pt x="20596" y="15353"/>
                  </a:lnTo>
                  <a:lnTo>
                    <a:pt x="20125" y="16251"/>
                  </a:lnTo>
                  <a:lnTo>
                    <a:pt x="19860" y="16680"/>
                  </a:lnTo>
                  <a:lnTo>
                    <a:pt x="19575" y="17096"/>
                  </a:lnTo>
                  <a:lnTo>
                    <a:pt x="19272" y="17498"/>
                  </a:lnTo>
                  <a:lnTo>
                    <a:pt x="18951" y="17885"/>
                  </a:lnTo>
                  <a:lnTo>
                    <a:pt x="18612" y="18257"/>
                  </a:lnTo>
                  <a:lnTo>
                    <a:pt x="18257" y="18612"/>
                  </a:lnTo>
                  <a:lnTo>
                    <a:pt x="17886" y="18951"/>
                  </a:lnTo>
                  <a:lnTo>
                    <a:pt x="17499" y="19272"/>
                  </a:lnTo>
                  <a:lnTo>
                    <a:pt x="17097" y="19575"/>
                  </a:lnTo>
                  <a:lnTo>
                    <a:pt x="16681" y="19860"/>
                  </a:lnTo>
                  <a:lnTo>
                    <a:pt x="16251" y="20125"/>
                  </a:lnTo>
                  <a:lnTo>
                    <a:pt x="15808" y="20371"/>
                  </a:lnTo>
                  <a:lnTo>
                    <a:pt x="15353" y="20596"/>
                  </a:lnTo>
                  <a:lnTo>
                    <a:pt x="14886" y="20800"/>
                  </a:lnTo>
                  <a:lnTo>
                    <a:pt x="14408" y="20983"/>
                  </a:lnTo>
                  <a:lnTo>
                    <a:pt x="13919" y="21143"/>
                  </a:lnTo>
                  <a:lnTo>
                    <a:pt x="13421" y="21280"/>
                  </a:lnTo>
                  <a:lnTo>
                    <a:pt x="12913" y="21393"/>
                  </a:lnTo>
                  <a:lnTo>
                    <a:pt x="12396" y="21483"/>
                  </a:lnTo>
                  <a:lnTo>
                    <a:pt x="11871" y="21548"/>
                  </a:lnTo>
                  <a:lnTo>
                    <a:pt x="11339" y="21587"/>
                  </a:lnTo>
                  <a:lnTo>
                    <a:pt x="10800" y="21600"/>
                  </a:lnTo>
                  <a:lnTo>
                    <a:pt x="10261" y="21587"/>
                  </a:lnTo>
                  <a:lnTo>
                    <a:pt x="9729" y="21548"/>
                  </a:lnTo>
                  <a:lnTo>
                    <a:pt x="9204" y="21483"/>
                  </a:lnTo>
                  <a:lnTo>
                    <a:pt x="8687" y="21393"/>
                  </a:lnTo>
                  <a:lnTo>
                    <a:pt x="8179" y="21280"/>
                  </a:lnTo>
                  <a:lnTo>
                    <a:pt x="7681" y="21143"/>
                  </a:lnTo>
                  <a:lnTo>
                    <a:pt x="7192" y="20983"/>
                  </a:lnTo>
                  <a:lnTo>
                    <a:pt x="6714" y="20800"/>
                  </a:lnTo>
                  <a:lnTo>
                    <a:pt x="6247" y="20596"/>
                  </a:lnTo>
                  <a:lnTo>
                    <a:pt x="5792" y="20371"/>
                  </a:lnTo>
                  <a:lnTo>
                    <a:pt x="5349" y="20125"/>
                  </a:lnTo>
                  <a:lnTo>
                    <a:pt x="4919" y="19860"/>
                  </a:lnTo>
                  <a:lnTo>
                    <a:pt x="4503" y="19575"/>
                  </a:lnTo>
                  <a:lnTo>
                    <a:pt x="4101" y="19272"/>
                  </a:lnTo>
                  <a:lnTo>
                    <a:pt x="3714" y="18951"/>
                  </a:lnTo>
                  <a:lnTo>
                    <a:pt x="3343" y="18612"/>
                  </a:lnTo>
                  <a:lnTo>
                    <a:pt x="2988" y="18257"/>
                  </a:lnTo>
                  <a:lnTo>
                    <a:pt x="2649" y="17885"/>
                  </a:lnTo>
                  <a:lnTo>
                    <a:pt x="2328" y="17498"/>
                  </a:lnTo>
                  <a:lnTo>
                    <a:pt x="2025" y="17096"/>
                  </a:lnTo>
                  <a:lnTo>
                    <a:pt x="1740" y="16680"/>
                  </a:lnTo>
                  <a:lnTo>
                    <a:pt x="1475" y="16251"/>
                  </a:lnTo>
                  <a:lnTo>
                    <a:pt x="1004" y="15353"/>
                  </a:lnTo>
                  <a:lnTo>
                    <a:pt x="617" y="14408"/>
                  </a:lnTo>
                  <a:lnTo>
                    <a:pt x="320" y="13420"/>
                  </a:lnTo>
                  <a:lnTo>
                    <a:pt x="117" y="12396"/>
                  </a:lnTo>
                  <a:lnTo>
                    <a:pt x="13" y="11339"/>
                  </a:lnTo>
                  <a:lnTo>
                    <a:pt x="0" y="10800"/>
                  </a:lnTo>
                  <a:close/>
                </a:path>
              </a:pathLst>
            </a:custGeom>
            <a:noFill/>
            <a:ln w="9144" cap="flat">
              <a:solidFill>
                <a:srgbClr val="3E126C"/>
              </a:solidFill>
              <a:prstDash val="solid"/>
              <a:round/>
            </a:ln>
            <a:effectLst/>
          </p:spPr>
          <p:txBody>
            <a:bodyPr wrap="square" lIns="45719" tIns="45719" rIns="45719" bIns="45719" numCol="1" anchor="t">
              <a:noAutofit/>
            </a:bodyPr>
            <a:lstStyle/>
            <a:p>
              <a:endParaRPr/>
            </a:p>
          </p:txBody>
        </p:sp>
      </p:grpSp>
      <p:sp>
        <p:nvSpPr>
          <p:cNvPr id="605" name="object 13"/>
          <p:cNvSpPr txBox="1"/>
          <p:nvPr/>
        </p:nvSpPr>
        <p:spPr>
          <a:xfrm>
            <a:off x="276554" y="1067688"/>
            <a:ext cx="8965567" cy="259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5">
                <a:latin typeface="Arial"/>
                <a:ea typeface="Arial"/>
                <a:cs typeface="Arial"/>
                <a:sym typeface="Arial"/>
              </a:defRPr>
            </a:pPr>
            <a:r>
              <a:t>Case </a:t>
            </a:r>
            <a:r>
              <a:rPr spc="0"/>
              <a:t>2 – </a:t>
            </a:r>
            <a:r>
              <a:t>Nested locks. </a:t>
            </a:r>
            <a:r>
              <a:rPr spc="-10"/>
              <a:t>Locks taken </a:t>
            </a:r>
            <a:r>
              <a:t>within shared </a:t>
            </a:r>
            <a:r>
              <a:rPr spc="-10"/>
              <a:t>functions </a:t>
            </a:r>
            <a:r>
              <a:t>are </a:t>
            </a:r>
            <a:r>
              <a:rPr spc="0"/>
              <a:t>also </a:t>
            </a:r>
            <a:r>
              <a:rPr spc="-10"/>
              <a:t>taken </a:t>
            </a:r>
            <a:r>
              <a:rPr spc="0"/>
              <a:t>in </a:t>
            </a:r>
            <a:r>
              <a:rPr spc="-10"/>
              <a:t>other</a:t>
            </a:r>
            <a:r>
              <a:rPr spc="200"/>
              <a:t> </a:t>
            </a:r>
            <a:r>
              <a:t>tasks</a:t>
            </a:r>
          </a:p>
        </p:txBody>
      </p:sp>
      <p:sp>
        <p:nvSpPr>
          <p:cNvPr id="606" name="object 14"/>
          <p:cNvSpPr txBox="1"/>
          <p:nvPr/>
        </p:nvSpPr>
        <p:spPr>
          <a:xfrm>
            <a:off x="4264278" y="3719195"/>
            <a:ext cx="1295401" cy="5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44779">
              <a:spcBef>
                <a:spcPts val="100"/>
              </a:spcBef>
              <a:defRPr spc="-5">
                <a:latin typeface="Arial"/>
                <a:ea typeface="Arial"/>
                <a:cs typeface="Arial"/>
                <a:sym typeface="Arial"/>
              </a:defRPr>
            </a:pPr>
            <a:r>
              <a:t>Function2  Take </a:t>
            </a:r>
            <a:r>
              <a:rPr spc="-10"/>
              <a:t>Lock</a:t>
            </a:r>
            <a:r>
              <a:rPr spc="-69"/>
              <a:t> </a:t>
            </a:r>
            <a:r>
              <a:rPr spc="0"/>
              <a:t>A</a:t>
            </a:r>
          </a:p>
        </p:txBody>
      </p:sp>
      <p:grpSp>
        <p:nvGrpSpPr>
          <p:cNvPr id="617" name="object 15"/>
          <p:cNvGrpSpPr/>
          <p:nvPr/>
        </p:nvGrpSpPr>
        <p:grpSpPr>
          <a:xfrm>
            <a:off x="2078608" y="2468117"/>
            <a:ext cx="2276857" cy="1445769"/>
            <a:chOff x="0" y="0"/>
            <a:chExt cx="2276855" cy="1445768"/>
          </a:xfrm>
        </p:grpSpPr>
        <p:grpSp>
          <p:nvGrpSpPr>
            <p:cNvPr id="611" name="object 16"/>
            <p:cNvGrpSpPr/>
            <p:nvPr/>
          </p:nvGrpSpPr>
          <p:grpSpPr>
            <a:xfrm>
              <a:off x="114173" y="-1"/>
              <a:ext cx="2114551" cy="1445770"/>
              <a:chOff x="0" y="0"/>
              <a:chExt cx="2114549" cy="1445768"/>
            </a:xfrm>
          </p:grpSpPr>
          <p:sp>
            <p:nvSpPr>
              <p:cNvPr id="607" name="Shape"/>
              <p:cNvSpPr/>
              <p:nvPr/>
            </p:nvSpPr>
            <p:spPr>
              <a:xfrm>
                <a:off x="0" y="34678"/>
                <a:ext cx="2057234" cy="1411090"/>
              </a:xfrm>
              <a:custGeom>
                <a:avLst/>
                <a:gdLst/>
                <a:ahLst/>
                <a:cxnLst>
                  <a:cxn ang="0">
                    <a:pos x="wd2" y="hd2"/>
                  </a:cxn>
                  <a:cxn ang="5400000">
                    <a:pos x="wd2" y="hd2"/>
                  </a:cxn>
                  <a:cxn ang="10800000">
                    <a:pos x="wd2" y="hd2"/>
                  </a:cxn>
                  <a:cxn ang="16200000">
                    <a:pos x="wd2" y="hd2"/>
                  </a:cxn>
                </a:cxnLst>
                <a:rect l="0" t="0" r="r" b="b"/>
                <a:pathLst>
                  <a:path w="21600" h="21600" extrusionOk="0">
                    <a:moveTo>
                      <a:pt x="21483" y="0"/>
                    </a:moveTo>
                    <a:lnTo>
                      <a:pt x="0" y="21349"/>
                    </a:lnTo>
                    <a:lnTo>
                      <a:pt x="117" y="21600"/>
                    </a:lnTo>
                    <a:lnTo>
                      <a:pt x="21600" y="251"/>
                    </a:lnTo>
                    <a:lnTo>
                      <a:pt x="21483" y="0"/>
                    </a:lnTo>
                    <a:close/>
                  </a:path>
                </a:pathLst>
              </a:custGeom>
              <a:solidFill>
                <a:srgbClr val="957BB0"/>
              </a:solidFill>
              <a:ln w="12700" cap="flat">
                <a:noFill/>
                <a:miter lim="400000"/>
              </a:ln>
              <a:effectLst/>
            </p:spPr>
            <p:txBody>
              <a:bodyPr wrap="square" lIns="45719" tIns="45719" rIns="45719" bIns="45719" numCol="1" anchor="t">
                <a:noAutofit/>
              </a:bodyPr>
              <a:lstStyle/>
              <a:p>
                <a:endParaRPr/>
              </a:p>
            </p:txBody>
          </p:sp>
          <p:sp>
            <p:nvSpPr>
              <p:cNvPr id="608" name="Shape"/>
              <p:cNvSpPr/>
              <p:nvPr/>
            </p:nvSpPr>
            <p:spPr>
              <a:xfrm>
                <a:off x="2056510" y="27558"/>
                <a:ext cx="42709" cy="4686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5653" y="7551"/>
                    </a:lnTo>
                    <a:lnTo>
                      <a:pt x="366" y="10835"/>
                    </a:lnTo>
                    <a:lnTo>
                      <a:pt x="8414" y="21600"/>
                    </a:lnTo>
                    <a:lnTo>
                      <a:pt x="21600" y="0"/>
                    </a:lnTo>
                    <a:close/>
                  </a:path>
                </a:pathLst>
              </a:custGeom>
              <a:solidFill>
                <a:srgbClr val="957BB0"/>
              </a:solidFill>
              <a:ln w="12700" cap="flat">
                <a:noFill/>
                <a:miter lim="400000"/>
              </a:ln>
              <a:effectLst/>
            </p:spPr>
            <p:txBody>
              <a:bodyPr wrap="square" lIns="45719" tIns="45719" rIns="45719" bIns="45719" numCol="1" anchor="t">
                <a:noAutofit/>
              </a:bodyPr>
              <a:lstStyle/>
              <a:p>
                <a:endParaRPr/>
              </a:p>
            </p:txBody>
          </p:sp>
          <p:sp>
            <p:nvSpPr>
              <p:cNvPr id="609" name="Shape"/>
              <p:cNvSpPr/>
              <p:nvPr/>
            </p:nvSpPr>
            <p:spPr>
              <a:xfrm>
                <a:off x="2046065" y="27558"/>
                <a:ext cx="21623" cy="23509"/>
              </a:xfrm>
              <a:custGeom>
                <a:avLst/>
                <a:gdLst/>
                <a:ahLst/>
                <a:cxnLst>
                  <a:cxn ang="0">
                    <a:pos x="wd2" y="hd2"/>
                  </a:cxn>
                  <a:cxn ang="5400000">
                    <a:pos x="wd2" y="hd2"/>
                  </a:cxn>
                  <a:cxn ang="10800000">
                    <a:pos x="wd2" y="hd2"/>
                  </a:cxn>
                  <a:cxn ang="16200000">
                    <a:pos x="wd2" y="hd2"/>
                  </a:cxn>
                </a:cxnLst>
                <a:rect l="0" t="0" r="r" b="b"/>
                <a:pathLst>
                  <a:path w="21600" h="21600" extrusionOk="0">
                    <a:moveTo>
                      <a:pt x="10434" y="0"/>
                    </a:moveTo>
                    <a:lnTo>
                      <a:pt x="0" y="6542"/>
                    </a:lnTo>
                    <a:lnTo>
                      <a:pt x="11157" y="21600"/>
                    </a:lnTo>
                    <a:lnTo>
                      <a:pt x="21600" y="15053"/>
                    </a:lnTo>
                    <a:lnTo>
                      <a:pt x="10434" y="0"/>
                    </a:lnTo>
                    <a:close/>
                  </a:path>
                </a:pathLst>
              </a:custGeom>
              <a:solidFill>
                <a:srgbClr val="957BB0"/>
              </a:solidFill>
              <a:ln w="12700" cap="flat">
                <a:noFill/>
                <a:miter lim="400000"/>
              </a:ln>
              <a:effectLst/>
            </p:spPr>
            <p:txBody>
              <a:bodyPr wrap="square" lIns="45719" tIns="45719" rIns="45719" bIns="45719" numCol="1" anchor="t">
                <a:noAutofit/>
              </a:bodyPr>
              <a:lstStyle/>
              <a:p>
                <a:endParaRPr/>
              </a:p>
            </p:txBody>
          </p:sp>
          <p:sp>
            <p:nvSpPr>
              <p:cNvPr id="610" name="Shape"/>
              <p:cNvSpPr/>
              <p:nvPr/>
            </p:nvSpPr>
            <p:spPr>
              <a:xfrm>
                <a:off x="2030221" y="-1"/>
                <a:ext cx="84330" cy="3468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119"/>
                    </a:lnTo>
                    <a:lnTo>
                      <a:pt x="4058" y="21600"/>
                    </a:lnTo>
                    <a:lnTo>
                      <a:pt x="6734" y="17165"/>
                    </a:lnTo>
                    <a:lnTo>
                      <a:pt x="17673" y="17165"/>
                    </a:lnTo>
                    <a:lnTo>
                      <a:pt x="21600" y="0"/>
                    </a:lnTo>
                    <a:close/>
                  </a:path>
                </a:pathLst>
              </a:custGeom>
              <a:solidFill>
                <a:srgbClr val="957BB0"/>
              </a:solidFill>
              <a:ln w="12700" cap="flat">
                <a:noFill/>
                <a:miter lim="400000"/>
              </a:ln>
              <a:effectLst/>
            </p:spPr>
            <p:txBody>
              <a:bodyPr wrap="square" lIns="45719" tIns="45719" rIns="45719" bIns="45719" numCol="1" anchor="t">
                <a:noAutofit/>
              </a:bodyPr>
              <a:lstStyle/>
              <a:p>
                <a:endParaRPr/>
              </a:p>
            </p:txBody>
          </p:sp>
        </p:grpSp>
        <p:grpSp>
          <p:nvGrpSpPr>
            <p:cNvPr id="616" name="object 17"/>
            <p:cNvGrpSpPr/>
            <p:nvPr/>
          </p:nvGrpSpPr>
          <p:grpSpPr>
            <a:xfrm>
              <a:off x="0" y="83692"/>
              <a:ext cx="2276857" cy="1352297"/>
              <a:chOff x="0" y="0"/>
              <a:chExt cx="2276855" cy="1352295"/>
            </a:xfrm>
          </p:grpSpPr>
          <p:sp>
            <p:nvSpPr>
              <p:cNvPr id="612" name="Shape"/>
              <p:cNvSpPr/>
              <p:nvPr/>
            </p:nvSpPr>
            <p:spPr>
              <a:xfrm>
                <a:off x="2191892" y="1319017"/>
                <a:ext cx="84964" cy="33279"/>
              </a:xfrm>
              <a:custGeom>
                <a:avLst/>
                <a:gdLst/>
                <a:ahLst/>
                <a:cxnLst>
                  <a:cxn ang="0">
                    <a:pos x="wd2" y="hd2"/>
                  </a:cxn>
                  <a:cxn ang="5400000">
                    <a:pos x="wd2" y="hd2"/>
                  </a:cxn>
                  <a:cxn ang="10800000">
                    <a:pos x="wd2" y="hd2"/>
                  </a:cxn>
                  <a:cxn ang="16200000">
                    <a:pos x="wd2" y="hd2"/>
                  </a:cxn>
                </a:cxnLst>
                <a:rect l="0" t="0" r="r" b="b"/>
                <a:pathLst>
                  <a:path w="21600" h="21600" extrusionOk="0">
                    <a:moveTo>
                      <a:pt x="4096" y="0"/>
                    </a:moveTo>
                    <a:lnTo>
                      <a:pt x="0" y="17726"/>
                    </a:lnTo>
                    <a:lnTo>
                      <a:pt x="21600" y="21600"/>
                    </a:lnTo>
                    <a:lnTo>
                      <a:pt x="17203" y="4207"/>
                    </a:lnTo>
                    <a:lnTo>
                      <a:pt x="6877" y="4207"/>
                    </a:lnTo>
                    <a:lnTo>
                      <a:pt x="4096" y="0"/>
                    </a:lnTo>
                    <a:close/>
                  </a:path>
                </a:pathLst>
              </a:custGeom>
              <a:solidFill>
                <a:srgbClr val="424B57"/>
              </a:solidFill>
              <a:ln w="12700" cap="flat">
                <a:noFill/>
                <a:miter lim="400000"/>
              </a:ln>
              <a:effectLst/>
            </p:spPr>
            <p:txBody>
              <a:bodyPr wrap="square" lIns="45719" tIns="45719" rIns="45719" bIns="45719" numCol="1" anchor="t">
                <a:noAutofit/>
              </a:bodyPr>
              <a:lstStyle/>
              <a:p>
                <a:endParaRPr/>
              </a:p>
            </p:txBody>
          </p:sp>
          <p:sp>
            <p:nvSpPr>
              <p:cNvPr id="613" name="Shape"/>
              <p:cNvSpPr/>
              <p:nvPr/>
            </p:nvSpPr>
            <p:spPr>
              <a:xfrm>
                <a:off x="2208002" y="1308081"/>
                <a:ext cx="17419" cy="17418"/>
              </a:xfrm>
              <a:custGeom>
                <a:avLst/>
                <a:gdLst/>
                <a:ahLst/>
                <a:cxnLst>
                  <a:cxn ang="0">
                    <a:pos x="wd2" y="hd2"/>
                  </a:cxn>
                  <a:cxn ang="5400000">
                    <a:pos x="wd2" y="hd2"/>
                  </a:cxn>
                  <a:cxn ang="10800000">
                    <a:pos x="wd2" y="hd2"/>
                  </a:cxn>
                  <a:cxn ang="16200000">
                    <a:pos x="wd2" y="hd2"/>
                  </a:cxn>
                </a:cxnLst>
                <a:rect l="0" t="0" r="r" b="b"/>
                <a:pathLst>
                  <a:path w="21600" h="21600" extrusionOk="0">
                    <a:moveTo>
                      <a:pt x="8001" y="0"/>
                    </a:moveTo>
                    <a:lnTo>
                      <a:pt x="0" y="13562"/>
                    </a:lnTo>
                    <a:lnTo>
                      <a:pt x="13568" y="21600"/>
                    </a:lnTo>
                    <a:lnTo>
                      <a:pt x="21600" y="8056"/>
                    </a:lnTo>
                    <a:lnTo>
                      <a:pt x="8001" y="0"/>
                    </a:lnTo>
                    <a:close/>
                  </a:path>
                </a:pathLst>
              </a:custGeom>
              <a:solidFill>
                <a:srgbClr val="424B57"/>
              </a:solidFill>
              <a:ln w="12700" cap="flat">
                <a:noFill/>
                <a:miter lim="400000"/>
              </a:ln>
              <a:effectLst/>
            </p:spPr>
            <p:txBody>
              <a:bodyPr wrap="square" lIns="45719" tIns="45719" rIns="45719" bIns="45719" numCol="1" anchor="t">
                <a:noAutofit/>
              </a:bodyPr>
              <a:lstStyle/>
              <a:p>
                <a:endParaRPr/>
              </a:p>
            </p:txBody>
          </p:sp>
          <p:sp>
            <p:nvSpPr>
              <p:cNvPr id="614" name="Shape"/>
              <p:cNvSpPr/>
              <p:nvPr/>
            </p:nvSpPr>
            <p:spPr>
              <a:xfrm>
                <a:off x="2214454" y="1280667"/>
                <a:ext cx="45107" cy="44832"/>
              </a:xfrm>
              <a:custGeom>
                <a:avLst/>
                <a:gdLst/>
                <a:ahLst/>
                <a:cxnLst>
                  <a:cxn ang="0">
                    <a:pos x="wd2" y="hd2"/>
                  </a:cxn>
                  <a:cxn ang="5400000">
                    <a:pos x="wd2" y="hd2"/>
                  </a:cxn>
                  <a:cxn ang="10800000">
                    <a:pos x="wd2" y="hd2"/>
                  </a:cxn>
                  <a:cxn ang="16200000">
                    <a:pos x="wd2" y="hd2"/>
                  </a:cxn>
                </a:cxnLst>
                <a:rect l="0" t="0" r="r" b="b"/>
                <a:pathLst>
                  <a:path w="21600" h="21600" extrusionOk="0">
                    <a:moveTo>
                      <a:pt x="7745" y="0"/>
                    </a:moveTo>
                    <a:lnTo>
                      <a:pt x="0" y="13208"/>
                    </a:lnTo>
                    <a:lnTo>
                      <a:pt x="5251" y="16338"/>
                    </a:lnTo>
                    <a:lnTo>
                      <a:pt x="2150" y="21600"/>
                    </a:lnTo>
                    <a:lnTo>
                      <a:pt x="21600" y="21600"/>
                    </a:lnTo>
                    <a:lnTo>
                      <a:pt x="7745" y="0"/>
                    </a:lnTo>
                    <a:close/>
                  </a:path>
                </a:pathLst>
              </a:custGeom>
              <a:solidFill>
                <a:srgbClr val="424B57"/>
              </a:solidFill>
              <a:ln w="12700" cap="flat">
                <a:noFill/>
                <a:miter lim="400000"/>
              </a:ln>
              <a:effectLst/>
            </p:spPr>
            <p:txBody>
              <a:bodyPr wrap="square" lIns="45719" tIns="45719" rIns="45719" bIns="45719" numCol="1" anchor="t">
                <a:noAutofit/>
              </a:bodyPr>
              <a:lstStyle/>
              <a:p>
                <a:endParaRPr/>
              </a:p>
            </p:txBody>
          </p:sp>
          <p:sp>
            <p:nvSpPr>
              <p:cNvPr id="615" name="Shape"/>
              <p:cNvSpPr/>
              <p:nvPr/>
            </p:nvSpPr>
            <p:spPr>
              <a:xfrm>
                <a:off x="0" y="0"/>
                <a:ext cx="2214456" cy="1319018"/>
              </a:xfrm>
              <a:custGeom>
                <a:avLst/>
                <a:gdLst/>
                <a:ahLst/>
                <a:cxnLst>
                  <a:cxn ang="0">
                    <a:pos x="wd2" y="hd2"/>
                  </a:cxn>
                  <a:cxn ang="5400000">
                    <a:pos x="wd2" y="hd2"/>
                  </a:cxn>
                  <a:cxn ang="10800000">
                    <a:pos x="wd2" y="hd2"/>
                  </a:cxn>
                  <a:cxn ang="16200000">
                    <a:pos x="wd2" y="hd2"/>
                  </a:cxn>
                </a:cxnLst>
                <a:rect l="0" t="0" r="r" b="b"/>
                <a:pathLst>
                  <a:path w="21600" h="21600" extrusionOk="0">
                    <a:moveTo>
                      <a:pt x="62" y="0"/>
                    </a:moveTo>
                    <a:lnTo>
                      <a:pt x="0" y="179"/>
                    </a:lnTo>
                    <a:lnTo>
                      <a:pt x="21537" y="21600"/>
                    </a:lnTo>
                    <a:lnTo>
                      <a:pt x="21600" y="21421"/>
                    </a:lnTo>
                    <a:lnTo>
                      <a:pt x="62" y="0"/>
                    </a:lnTo>
                    <a:close/>
                  </a:path>
                </a:pathLst>
              </a:custGeom>
              <a:solidFill>
                <a:srgbClr val="424B57"/>
              </a:solidFill>
              <a:ln w="12700" cap="flat">
                <a:noFill/>
                <a:miter lim="400000"/>
              </a:ln>
              <a:effectLst/>
            </p:spPr>
            <p:txBody>
              <a:bodyPr wrap="square" lIns="45719" tIns="45719" rIns="45719" bIns="45719" numCol="1" anchor="t">
                <a:noAutofit/>
              </a:bodyPr>
              <a:lstStyle/>
              <a:p>
                <a:endParaRPr/>
              </a:p>
            </p:txBody>
          </p:sp>
        </p:grpSp>
      </p:grpSp>
      <p:sp>
        <p:nvSpPr>
          <p:cNvPr id="618" name="object 18"/>
          <p:cNvSpPr txBox="1"/>
          <p:nvPr/>
        </p:nvSpPr>
        <p:spPr>
          <a:xfrm>
            <a:off x="228600" y="5627125"/>
            <a:ext cx="161290"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6</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object 2"/>
          <p:cNvSpPr txBox="1">
            <a:spLocks noGrp="1"/>
          </p:cNvSpPr>
          <p:nvPr>
            <p:ph type="title"/>
          </p:nvPr>
        </p:nvSpPr>
        <p:spPr>
          <a:xfrm>
            <a:off x="246379" y="189687"/>
            <a:ext cx="4750435" cy="840740"/>
          </a:xfrm>
          <a:prstGeom prst="rect">
            <a:avLst/>
          </a:prstGeom>
        </p:spPr>
        <p:txBody>
          <a:bodyPr/>
          <a:lstStyle/>
          <a:p>
            <a:pPr indent="12700">
              <a:lnSpc>
                <a:spcPts val="3200"/>
              </a:lnSpc>
              <a:defRPr spc="-100"/>
            </a:pPr>
            <a:r>
              <a:t>Deadlock</a:t>
            </a:r>
            <a:r>
              <a:rPr spc="0"/>
              <a:t> </a:t>
            </a:r>
            <a:r>
              <a:t>handling</a:t>
            </a:r>
          </a:p>
          <a:p>
            <a:pPr indent="12700">
              <a:lnSpc>
                <a:spcPts val="3200"/>
              </a:lnSpc>
              <a:defRPr spc="-100">
                <a:solidFill>
                  <a:srgbClr val="A80062"/>
                </a:solidFill>
              </a:defRPr>
            </a:pPr>
            <a:r>
              <a:t>Goal/What needs to be</a:t>
            </a:r>
            <a:r>
              <a:rPr spc="0"/>
              <a:t> </a:t>
            </a:r>
            <a:r>
              <a:t>done?</a:t>
            </a:r>
          </a:p>
        </p:txBody>
      </p:sp>
      <p:sp>
        <p:nvSpPr>
          <p:cNvPr id="621" name="object 3"/>
          <p:cNvSpPr txBox="1"/>
          <p:nvPr/>
        </p:nvSpPr>
        <p:spPr>
          <a:xfrm>
            <a:off x="246379" y="1088389"/>
            <a:ext cx="5378451" cy="602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700"/>
              </a:spcBef>
              <a:defRPr spc="335">
                <a:latin typeface="Arial"/>
                <a:ea typeface="Arial"/>
                <a:cs typeface="Arial"/>
                <a:sym typeface="Arial"/>
              </a:defRPr>
            </a:pPr>
            <a:r>
              <a:t></a:t>
            </a:r>
            <a:r>
              <a:rPr spc="-135"/>
              <a:t> </a:t>
            </a:r>
            <a:r>
              <a:rPr spc="0"/>
              <a:t>Ensure </a:t>
            </a:r>
            <a:r>
              <a:rPr spc="-10"/>
              <a:t>that </a:t>
            </a:r>
            <a:r>
              <a:rPr spc="-5"/>
              <a:t>there are no deadlocks </a:t>
            </a:r>
            <a:r>
              <a:rPr spc="0"/>
              <a:t>in </a:t>
            </a:r>
            <a:r>
              <a:rPr spc="-5"/>
              <a:t>the </a:t>
            </a:r>
            <a:r>
              <a:rPr spc="-55"/>
              <a:t>software</a:t>
            </a:r>
          </a:p>
          <a:p>
            <a:pPr indent="12700">
              <a:spcBef>
                <a:spcPts val="600"/>
              </a:spcBef>
              <a:defRPr spc="335">
                <a:latin typeface="Arial"/>
                <a:ea typeface="Arial"/>
                <a:cs typeface="Arial"/>
                <a:sym typeface="Arial"/>
              </a:defRPr>
            </a:pPr>
            <a:r>
              <a:t></a:t>
            </a:r>
            <a:r>
              <a:rPr spc="-90"/>
              <a:t> </a:t>
            </a:r>
            <a:r>
              <a:rPr spc="-10"/>
              <a:t>Deadlock </a:t>
            </a:r>
            <a:r>
              <a:rPr spc="-5"/>
              <a:t>prevention or </a:t>
            </a:r>
            <a:r>
              <a:rPr spc="-10"/>
              <a:t>Deadlock </a:t>
            </a:r>
            <a:r>
              <a:rPr spc="-5"/>
              <a:t>avoidance?</a:t>
            </a:r>
          </a:p>
        </p:txBody>
      </p:sp>
      <p:sp>
        <p:nvSpPr>
          <p:cNvPr id="622" name="object 4"/>
          <p:cNvSpPr txBox="1"/>
          <p:nvPr/>
        </p:nvSpPr>
        <p:spPr>
          <a:xfrm>
            <a:off x="479551" y="1807716"/>
            <a:ext cx="1685290"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tabLst>
                <a:tab pos="279400" algn="l"/>
              </a:tabLst>
              <a:defRPr sz="1200" spc="225">
                <a:latin typeface="Arial"/>
                <a:ea typeface="Arial"/>
                <a:cs typeface="Arial"/>
                <a:sym typeface="Arial"/>
              </a:defRPr>
            </a:pPr>
            <a:r>
              <a:t>	</a:t>
            </a:r>
            <a:r>
              <a:rPr spc="-5"/>
              <a:t>Deadlock</a:t>
            </a:r>
            <a:r>
              <a:rPr spc="-70"/>
              <a:t> </a:t>
            </a:r>
            <a:r>
              <a:rPr spc="-5"/>
              <a:t>prevention</a:t>
            </a:r>
          </a:p>
        </p:txBody>
      </p:sp>
      <p:sp>
        <p:nvSpPr>
          <p:cNvPr id="623" name="object 5"/>
          <p:cNvSpPr txBox="1">
            <a:spLocks noGrp="1"/>
          </p:cNvSpPr>
          <p:nvPr>
            <p:ph type="body" sz="half" idx="1"/>
          </p:nvPr>
        </p:nvSpPr>
        <p:spPr>
          <a:xfrm>
            <a:off x="479551" y="1976753"/>
            <a:ext cx="9719945" cy="2244726"/>
          </a:xfrm>
          <a:prstGeom prst="rect">
            <a:avLst/>
          </a:prstGeom>
        </p:spPr>
        <p:txBody>
          <a:bodyPr/>
          <a:lstStyle/>
          <a:p>
            <a:pPr marL="511175" indent="-207009">
              <a:spcBef>
                <a:spcPts val="600"/>
              </a:spcBef>
              <a:buSzPct val="100000"/>
              <a:buFont typeface="Courier New"/>
              <a:buChar char="o"/>
              <a:tabLst>
                <a:tab pos="508000" algn="l"/>
              </a:tabLst>
              <a:defRPr spc="-100"/>
            </a:pPr>
            <a:r>
              <a:t>Preventing deadlocks by constraining how requests for resources </a:t>
            </a:r>
            <a:r>
              <a:rPr spc="0"/>
              <a:t>can </a:t>
            </a:r>
            <a:r>
              <a:t>be made </a:t>
            </a:r>
            <a:r>
              <a:rPr spc="0"/>
              <a:t>in </a:t>
            </a:r>
            <a:r>
              <a:t>the </a:t>
            </a:r>
            <a:r>
              <a:rPr spc="0"/>
              <a:t>system </a:t>
            </a:r>
            <a:r>
              <a:t>and how they </a:t>
            </a:r>
            <a:r>
              <a:rPr spc="0"/>
              <a:t>are </a:t>
            </a:r>
            <a:r>
              <a:t>handled </a:t>
            </a:r>
            <a:r>
              <a:rPr spc="0"/>
              <a:t>(system</a:t>
            </a:r>
            <a:r>
              <a:t> design).</a:t>
            </a:r>
          </a:p>
          <a:p>
            <a:pPr marL="511175" indent="-207009">
              <a:spcBef>
                <a:spcPts val="500"/>
              </a:spcBef>
              <a:buSzPct val="100000"/>
              <a:buFont typeface="Courier New"/>
              <a:buChar char="o"/>
              <a:tabLst>
                <a:tab pos="508000" algn="l"/>
              </a:tabLst>
              <a:defRPr spc="-100"/>
            </a:pPr>
            <a:r>
              <a:t>The goal </a:t>
            </a:r>
            <a:r>
              <a:rPr spc="0"/>
              <a:t>is </a:t>
            </a:r>
            <a:r>
              <a:t>to ensure that </a:t>
            </a:r>
            <a:r>
              <a:rPr spc="0"/>
              <a:t>at least </a:t>
            </a:r>
            <a:r>
              <a:t>one of the necessary conditions for deadlock </a:t>
            </a:r>
            <a:r>
              <a:rPr spc="0"/>
              <a:t>can </a:t>
            </a:r>
            <a:r>
              <a:t>never hold</a:t>
            </a:r>
          </a:p>
          <a:p>
            <a:pPr marL="511175" indent="-207009">
              <a:spcBef>
                <a:spcPts val="500"/>
              </a:spcBef>
              <a:buSzPct val="100000"/>
              <a:buFont typeface="Courier New"/>
              <a:buChar char="o"/>
              <a:tabLst>
                <a:tab pos="508000" algn="l"/>
              </a:tabLst>
            </a:pPr>
            <a:r>
              <a:t>Less </a:t>
            </a:r>
            <a:r>
              <a:rPr spc="-100"/>
              <a:t>resource consuming</a:t>
            </a:r>
          </a:p>
          <a:p>
            <a:pPr>
              <a:buSzPct val="100000"/>
              <a:buFont typeface="Courier New"/>
              <a:buChar char="o"/>
              <a:defRPr sz="1400"/>
            </a:pPr>
            <a:endParaRPr spc="-100"/>
          </a:p>
          <a:p>
            <a:pPr indent="12700">
              <a:spcBef>
                <a:spcPts val="800"/>
              </a:spcBef>
              <a:tabLst>
                <a:tab pos="279400" algn="l"/>
              </a:tabLst>
              <a:defRPr spc="200"/>
            </a:pPr>
            <a:r>
              <a:t>	</a:t>
            </a:r>
            <a:r>
              <a:rPr spc="-100"/>
              <a:t>Deadlock avoidance</a:t>
            </a:r>
          </a:p>
          <a:p>
            <a:pPr marL="511175" indent="-207009">
              <a:spcBef>
                <a:spcPts val="500"/>
              </a:spcBef>
              <a:buSzPct val="100000"/>
              <a:buFont typeface="Courier New"/>
              <a:buChar char="o"/>
              <a:tabLst>
                <a:tab pos="508000" algn="l"/>
              </a:tabLst>
              <a:defRPr spc="-100"/>
            </a:pPr>
            <a:r>
              <a:t>The </a:t>
            </a:r>
            <a:r>
              <a:rPr spc="0"/>
              <a:t>system </a:t>
            </a:r>
            <a:r>
              <a:t>requires additional apriori information regarding the </a:t>
            </a:r>
            <a:r>
              <a:rPr spc="0"/>
              <a:t>overall </a:t>
            </a:r>
            <a:r>
              <a:t>potential </a:t>
            </a:r>
            <a:r>
              <a:rPr spc="0"/>
              <a:t>use </a:t>
            </a:r>
            <a:r>
              <a:t>of </a:t>
            </a:r>
            <a:r>
              <a:rPr spc="0"/>
              <a:t>each resource </a:t>
            </a:r>
            <a:r>
              <a:t>for </a:t>
            </a:r>
            <a:r>
              <a:rPr spc="0"/>
              <a:t>each</a:t>
            </a:r>
            <a:r>
              <a:rPr spc="-200"/>
              <a:t> </a:t>
            </a:r>
            <a:r>
              <a:rPr spc="0"/>
              <a:t>process.</a:t>
            </a:r>
          </a:p>
          <a:p>
            <a:pPr marL="511175" indent="-207009">
              <a:spcBef>
                <a:spcPts val="400"/>
              </a:spcBef>
              <a:buSzPct val="100000"/>
              <a:buFont typeface="Courier New"/>
              <a:buChar char="o"/>
              <a:tabLst>
                <a:tab pos="508000" algn="l"/>
              </a:tabLst>
              <a:defRPr spc="-100"/>
            </a:pPr>
            <a:r>
              <a:t>Consumes more </a:t>
            </a:r>
            <a:r>
              <a:rPr spc="0"/>
              <a:t>resource</a:t>
            </a:r>
          </a:p>
          <a:p>
            <a:pPr marL="511175" indent="-207009">
              <a:spcBef>
                <a:spcPts val="500"/>
              </a:spcBef>
              <a:buSzPct val="100000"/>
              <a:buFont typeface="Courier New"/>
              <a:buChar char="o"/>
              <a:tabLst>
                <a:tab pos="508000" algn="l"/>
              </a:tabLst>
            </a:pPr>
            <a:r>
              <a:t>Banker’s</a:t>
            </a:r>
            <a:r>
              <a:rPr spc="-100"/>
              <a:t> algorithm</a:t>
            </a:r>
          </a:p>
          <a:p>
            <a:pPr marL="511175" indent="-207009">
              <a:spcBef>
                <a:spcPts val="500"/>
              </a:spcBef>
              <a:buSzPct val="100000"/>
              <a:buFont typeface="Courier New"/>
              <a:buChar char="o"/>
              <a:tabLst>
                <a:tab pos="508000" algn="l"/>
              </a:tabLst>
              <a:defRPr spc="-100"/>
            </a:pPr>
            <a:r>
              <a:t>The </a:t>
            </a:r>
            <a:r>
              <a:rPr spc="0"/>
              <a:t>system </a:t>
            </a:r>
            <a:r>
              <a:t>dynamically considers </a:t>
            </a:r>
            <a:r>
              <a:rPr spc="0"/>
              <a:t>every </a:t>
            </a:r>
            <a:r>
              <a:t>request and </a:t>
            </a:r>
            <a:r>
              <a:rPr spc="0"/>
              <a:t>decides </a:t>
            </a:r>
            <a:r>
              <a:t>whether </a:t>
            </a:r>
            <a:r>
              <a:rPr spc="0"/>
              <a:t>it is safe </a:t>
            </a:r>
            <a:r>
              <a:t>to grant </a:t>
            </a:r>
            <a:r>
              <a:rPr spc="0"/>
              <a:t>it at </a:t>
            </a:r>
            <a:r>
              <a:t>this point, </a:t>
            </a:r>
            <a:r>
              <a:rPr spc="0"/>
              <a:t>Allows </a:t>
            </a:r>
            <a:r>
              <a:t>more</a:t>
            </a:r>
            <a:r>
              <a:rPr spc="-300"/>
              <a:t> </a:t>
            </a:r>
            <a:r>
              <a:t>concurrency</a:t>
            </a:r>
          </a:p>
        </p:txBody>
      </p:sp>
      <p:sp>
        <p:nvSpPr>
          <p:cNvPr id="624" name="object 6"/>
          <p:cNvSpPr txBox="1"/>
          <p:nvPr/>
        </p:nvSpPr>
        <p:spPr>
          <a:xfrm>
            <a:off x="479551" y="4518404"/>
            <a:ext cx="1591946" cy="172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tabLst>
                <a:tab pos="279400" algn="l"/>
              </a:tabLst>
              <a:defRPr sz="1200" spc="225">
                <a:latin typeface="Arial"/>
                <a:ea typeface="Arial"/>
                <a:cs typeface="Arial"/>
                <a:sym typeface="Arial"/>
              </a:defRPr>
            </a:pPr>
            <a:r>
              <a:t>	</a:t>
            </a:r>
            <a:r>
              <a:rPr spc="-5"/>
              <a:t>Deadlock</a:t>
            </a:r>
            <a:r>
              <a:rPr spc="-70"/>
              <a:t> </a:t>
            </a:r>
            <a:r>
              <a:rPr spc="-5"/>
              <a:t>detection</a:t>
            </a:r>
          </a:p>
        </p:txBody>
      </p:sp>
      <p:sp>
        <p:nvSpPr>
          <p:cNvPr id="625" name="object 7"/>
          <p:cNvSpPr txBox="1"/>
          <p:nvPr/>
        </p:nvSpPr>
        <p:spPr>
          <a:xfrm>
            <a:off x="772159" y="4765242"/>
            <a:ext cx="9446895" cy="186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a:latin typeface="Courier New"/>
                <a:ea typeface="Courier New"/>
                <a:cs typeface="Courier New"/>
                <a:sym typeface="Courier New"/>
              </a:defRPr>
            </a:pPr>
            <a:r>
              <a:t>o </a:t>
            </a:r>
            <a:r>
              <a:rPr>
                <a:latin typeface="Arial"/>
                <a:ea typeface="Arial"/>
                <a:cs typeface="Arial"/>
                <a:sym typeface="Arial"/>
              </a:rPr>
              <a:t>Used in </a:t>
            </a:r>
            <a:r>
              <a:rPr spc="-5">
                <a:latin typeface="Arial"/>
                <a:ea typeface="Arial"/>
                <a:cs typeface="Arial"/>
                <a:sym typeface="Arial"/>
              </a:rPr>
              <a:t>combination with deadlock prevention. For Static </a:t>
            </a:r>
            <a:r>
              <a:rPr>
                <a:latin typeface="Arial"/>
                <a:ea typeface="Arial"/>
                <a:cs typeface="Arial"/>
                <a:sym typeface="Arial"/>
              </a:rPr>
              <a:t>check </a:t>
            </a:r>
            <a:r>
              <a:rPr spc="-10">
                <a:latin typeface="Arial"/>
                <a:ea typeface="Arial"/>
                <a:cs typeface="Arial"/>
                <a:sym typeface="Arial"/>
              </a:rPr>
              <a:t>for </a:t>
            </a:r>
            <a:r>
              <a:rPr spc="-5">
                <a:latin typeface="Arial"/>
                <a:ea typeface="Arial"/>
                <a:cs typeface="Arial"/>
                <a:sym typeface="Arial"/>
              </a:rPr>
              <a:t>circular dependency between processes that could </a:t>
            </a:r>
            <a:r>
              <a:rPr>
                <a:latin typeface="Arial"/>
                <a:ea typeface="Arial"/>
                <a:cs typeface="Arial"/>
                <a:sym typeface="Arial"/>
              </a:rPr>
              <a:t>lead </a:t>
            </a:r>
            <a:r>
              <a:rPr spc="-5">
                <a:latin typeface="Arial"/>
                <a:ea typeface="Arial"/>
                <a:cs typeface="Arial"/>
                <a:sym typeface="Arial"/>
              </a:rPr>
              <a:t>to </a:t>
            </a:r>
            <a:r>
              <a:rPr>
                <a:latin typeface="Arial"/>
                <a:ea typeface="Arial"/>
                <a:cs typeface="Arial"/>
                <a:sym typeface="Arial"/>
              </a:rPr>
              <a:t>a</a:t>
            </a:r>
            <a:r>
              <a:rPr spc="160">
                <a:latin typeface="Arial"/>
                <a:ea typeface="Arial"/>
                <a:cs typeface="Arial"/>
                <a:sym typeface="Arial"/>
              </a:rPr>
              <a:t> </a:t>
            </a:r>
            <a:r>
              <a:rPr spc="-5">
                <a:latin typeface="Arial"/>
                <a:ea typeface="Arial"/>
                <a:cs typeface="Arial"/>
                <a:sym typeface="Arial"/>
              </a:rPr>
              <a:t>deadlock</a:t>
            </a:r>
          </a:p>
        </p:txBody>
      </p:sp>
      <p:sp>
        <p:nvSpPr>
          <p:cNvPr id="626" name="object 8"/>
          <p:cNvSpPr/>
          <p:nvPr/>
        </p:nvSpPr>
        <p:spPr>
          <a:xfrm>
            <a:off x="5713476" y="1485900"/>
            <a:ext cx="2322577" cy="505967"/>
          </a:xfrm>
          <a:prstGeom prst="rect">
            <a:avLst/>
          </a:prstGeom>
          <a:blipFill>
            <a:blip r:embed="rId2"/>
            <a:stretch>
              <a:fillRect/>
            </a:stretch>
          </a:blipFill>
          <a:ln w="12700">
            <a:miter lim="400000"/>
          </a:ln>
        </p:spPr>
        <p:txBody>
          <a:bodyPr lIns="45719" rIns="45719"/>
          <a:lstStyle/>
          <a:p>
            <a:endParaRPr/>
          </a:p>
        </p:txBody>
      </p:sp>
      <p:sp>
        <p:nvSpPr>
          <p:cNvPr id="627" name="object 9"/>
          <p:cNvSpPr txBox="1"/>
          <p:nvPr/>
        </p:nvSpPr>
        <p:spPr>
          <a:xfrm>
            <a:off x="5713476" y="1485899"/>
            <a:ext cx="2322830" cy="265319"/>
          </a:xfrm>
          <a:prstGeom prst="rect">
            <a:avLst/>
          </a:prstGeom>
          <a:ln w="6096">
            <a:solidFill>
              <a:srgbClr val="B1B3B5"/>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687069">
              <a:spcBef>
                <a:spcPts val="800"/>
              </a:spcBef>
              <a:defRPr spc="-10">
                <a:latin typeface="Arial"/>
                <a:ea typeface="Arial"/>
                <a:cs typeface="Arial"/>
                <a:sym typeface="Arial"/>
              </a:defRPr>
            </a:lvl1pPr>
          </a:lstStyle>
          <a:p>
            <a:r>
              <a:t>Preferred</a:t>
            </a:r>
          </a:p>
        </p:txBody>
      </p:sp>
      <p:sp>
        <p:nvSpPr>
          <p:cNvPr id="628" name="object 10"/>
          <p:cNvSpPr/>
          <p:nvPr/>
        </p:nvSpPr>
        <p:spPr>
          <a:xfrm>
            <a:off x="5713476" y="4276344"/>
            <a:ext cx="2567940" cy="505969"/>
          </a:xfrm>
          <a:prstGeom prst="rect">
            <a:avLst/>
          </a:prstGeom>
          <a:blipFill>
            <a:blip r:embed="rId3"/>
            <a:stretch>
              <a:fillRect/>
            </a:stretch>
          </a:blipFill>
          <a:ln w="12700">
            <a:miter lim="400000"/>
          </a:ln>
        </p:spPr>
        <p:txBody>
          <a:bodyPr lIns="45719" rIns="45719"/>
          <a:lstStyle/>
          <a:p>
            <a:endParaRPr/>
          </a:p>
        </p:txBody>
      </p:sp>
      <p:sp>
        <p:nvSpPr>
          <p:cNvPr id="629" name="object 11"/>
          <p:cNvSpPr txBox="1"/>
          <p:nvPr/>
        </p:nvSpPr>
        <p:spPr>
          <a:xfrm>
            <a:off x="5713476" y="4276344"/>
            <a:ext cx="2567941" cy="228049"/>
          </a:xfrm>
          <a:prstGeom prst="rect">
            <a:avLst/>
          </a:prstGeom>
          <a:ln w="6096">
            <a:solidFill>
              <a:srgbClr val="424B57"/>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207009">
              <a:spcBef>
                <a:spcPts val="900"/>
              </a:spcBef>
              <a:defRPr sz="1600" spc="-5">
                <a:latin typeface="Arial"/>
                <a:ea typeface="Arial"/>
                <a:cs typeface="Arial"/>
                <a:sym typeface="Arial"/>
              </a:defRPr>
            </a:pPr>
            <a:r>
              <a:t>Validation(offline</a:t>
            </a:r>
            <a:r>
              <a:rPr spc="-40"/>
              <a:t> </a:t>
            </a:r>
            <a:r>
              <a:t>check)</a:t>
            </a:r>
          </a:p>
        </p:txBody>
      </p:sp>
      <p:sp>
        <p:nvSpPr>
          <p:cNvPr id="630" name="object 12"/>
          <p:cNvSpPr txBox="1"/>
          <p:nvPr/>
        </p:nvSpPr>
        <p:spPr>
          <a:xfrm>
            <a:off x="253999" y="5627125"/>
            <a:ext cx="110491"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a:solidFill>
                  <a:srgbClr val="999FA6"/>
                </a:solidFill>
                <a:latin typeface="Arial"/>
                <a:ea typeface="Arial"/>
                <a:cs typeface="Arial"/>
                <a:sym typeface="Arial"/>
              </a:defRPr>
            </a:lvl1pPr>
          </a:lstStyle>
          <a:p>
            <a:r>
              <a:t>3</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object 2"/>
          <p:cNvSpPr txBox="1">
            <a:spLocks noGrp="1"/>
          </p:cNvSpPr>
          <p:nvPr>
            <p:ph type="title"/>
          </p:nvPr>
        </p:nvSpPr>
        <p:spPr>
          <a:xfrm>
            <a:off x="246683" y="190245"/>
            <a:ext cx="5182872" cy="840740"/>
          </a:xfrm>
          <a:prstGeom prst="rect">
            <a:avLst/>
          </a:prstGeom>
        </p:spPr>
        <p:txBody>
          <a:bodyPr/>
          <a:lstStyle/>
          <a:p>
            <a:pPr indent="12700">
              <a:lnSpc>
                <a:spcPts val="3200"/>
              </a:lnSpc>
              <a:defRPr spc="-100"/>
            </a:pPr>
            <a:r>
              <a:t>Livelocks</a:t>
            </a:r>
          </a:p>
          <a:p>
            <a:pPr indent="12700">
              <a:lnSpc>
                <a:spcPts val="3200"/>
              </a:lnSpc>
              <a:defRPr spc="-100">
                <a:solidFill>
                  <a:srgbClr val="A80062"/>
                </a:solidFill>
              </a:defRPr>
            </a:pPr>
            <a:r>
              <a:t>What is Livelock and</a:t>
            </a:r>
            <a:r>
              <a:rPr spc="0"/>
              <a:t> </a:t>
            </a:r>
            <a:r>
              <a:t>Starvation?</a:t>
            </a:r>
          </a:p>
        </p:txBody>
      </p:sp>
      <p:sp>
        <p:nvSpPr>
          <p:cNvPr id="633" name="object 3"/>
          <p:cNvSpPr txBox="1"/>
          <p:nvPr/>
        </p:nvSpPr>
        <p:spPr>
          <a:xfrm>
            <a:off x="7964551" y="5341620"/>
            <a:ext cx="293878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800" spc="-5">
                <a:latin typeface="Arial"/>
                <a:ea typeface="Arial"/>
                <a:cs typeface="Arial"/>
                <a:sym typeface="Arial"/>
              </a:defRPr>
            </a:pPr>
            <a:r>
              <a:t>http</a:t>
            </a:r>
            <a:r>
              <a:rPr u="sng">
                <a:solidFill>
                  <a:srgbClr val="0000FF"/>
                </a:solidFill>
                <a:uFill>
                  <a:solidFill>
                    <a:srgbClr val="0000FF"/>
                  </a:solidFill>
                </a:uFill>
                <a:hlinkClick r:id="rId2"/>
              </a:rPr>
              <a:t>s://www.geeksforgeeks.org/deadlock-starvation-and-livelock/</a:t>
            </a:r>
          </a:p>
        </p:txBody>
      </p:sp>
      <p:sp>
        <p:nvSpPr>
          <p:cNvPr id="634" name="object 4"/>
          <p:cNvSpPr/>
          <p:nvPr/>
        </p:nvSpPr>
        <p:spPr>
          <a:xfrm>
            <a:off x="693418" y="1606329"/>
            <a:ext cx="3788659" cy="2737070"/>
          </a:xfrm>
          <a:prstGeom prst="rect">
            <a:avLst/>
          </a:prstGeom>
          <a:blipFill>
            <a:blip r:embed="rId3"/>
            <a:stretch>
              <a:fillRect/>
            </a:stretch>
          </a:blipFill>
          <a:ln w="12700">
            <a:miter lim="400000"/>
          </a:ln>
        </p:spPr>
        <p:txBody>
          <a:bodyPr lIns="45719" rIns="45719"/>
          <a:lstStyle/>
          <a:p>
            <a:endParaRPr/>
          </a:p>
        </p:txBody>
      </p:sp>
      <p:sp>
        <p:nvSpPr>
          <p:cNvPr id="635" name="object 5"/>
          <p:cNvSpPr txBox="1"/>
          <p:nvPr/>
        </p:nvSpPr>
        <p:spPr>
          <a:xfrm>
            <a:off x="4854702" y="1111005"/>
            <a:ext cx="5748021" cy="3679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51459" marR="41909" indent="-238759">
              <a:lnSpc>
                <a:spcPct val="134500"/>
              </a:lnSpc>
              <a:spcBef>
                <a:spcPts val="100"/>
              </a:spcBef>
              <a:defRPr spc="340">
                <a:latin typeface="Arial"/>
                <a:ea typeface="Arial"/>
                <a:cs typeface="Arial"/>
                <a:sym typeface="Arial"/>
              </a:defRPr>
            </a:pPr>
            <a:r>
              <a:t> </a:t>
            </a:r>
            <a:r>
              <a:rPr spc="-5"/>
              <a:t>Livelock </a:t>
            </a:r>
            <a:r>
              <a:rPr spc="-10"/>
              <a:t>occurs when </a:t>
            </a:r>
            <a:r>
              <a:rPr spc="-5"/>
              <a:t>two or more tasks continually  repeat the </a:t>
            </a:r>
            <a:r>
              <a:rPr spc="0"/>
              <a:t>same </a:t>
            </a:r>
            <a:r>
              <a:rPr spc="-10"/>
              <a:t>interaction </a:t>
            </a:r>
            <a:r>
              <a:rPr spc="0"/>
              <a:t>in response </a:t>
            </a:r>
            <a:r>
              <a:rPr spc="-5"/>
              <a:t>to </a:t>
            </a:r>
            <a:r>
              <a:rPr spc="-10"/>
              <a:t>changes </a:t>
            </a:r>
            <a:r>
              <a:rPr spc="0"/>
              <a:t>in  </a:t>
            </a:r>
            <a:r>
              <a:rPr spc="-5"/>
              <a:t>the </a:t>
            </a:r>
            <a:r>
              <a:rPr spc="-10"/>
              <a:t>other </a:t>
            </a:r>
            <a:r>
              <a:rPr spc="-5"/>
              <a:t>tasks without doing any </a:t>
            </a:r>
            <a:r>
              <a:rPr spc="0"/>
              <a:t>useful</a:t>
            </a:r>
            <a:r>
              <a:rPr spc="10"/>
              <a:t> </a:t>
            </a:r>
            <a:r>
              <a:rPr spc="-5"/>
              <a:t>work</a:t>
            </a:r>
          </a:p>
          <a:p>
            <a:pPr marL="251459" marR="119379" indent="-238759">
              <a:lnSpc>
                <a:spcPct val="134600"/>
              </a:lnSpc>
              <a:spcBef>
                <a:spcPts val="400"/>
              </a:spcBef>
              <a:defRPr spc="335">
                <a:latin typeface="Arial"/>
                <a:ea typeface="Arial"/>
                <a:cs typeface="Arial"/>
                <a:sym typeface="Arial"/>
              </a:defRPr>
            </a:pPr>
            <a:r>
              <a:t></a:t>
            </a:r>
            <a:r>
              <a:rPr spc="-135"/>
              <a:t> </a:t>
            </a:r>
            <a:r>
              <a:rPr spc="-5"/>
              <a:t>These tasks are not </a:t>
            </a:r>
            <a:r>
              <a:rPr spc="0"/>
              <a:t>in </a:t>
            </a:r>
            <a:r>
              <a:rPr spc="-5"/>
              <a:t>the waiting state, and they </a:t>
            </a:r>
            <a:r>
              <a:rPr spc="-155"/>
              <a:t>are  </a:t>
            </a:r>
            <a:r>
              <a:rPr spc="-5"/>
              <a:t>running</a:t>
            </a:r>
            <a:r>
              <a:rPr spc="-15"/>
              <a:t> </a:t>
            </a:r>
            <a:r>
              <a:rPr spc="-5"/>
              <a:t>concurrently</a:t>
            </a:r>
          </a:p>
          <a:p>
            <a:pPr marL="251459" marR="883919" indent="-238759">
              <a:lnSpc>
                <a:spcPct val="134400"/>
              </a:lnSpc>
              <a:spcBef>
                <a:spcPts val="400"/>
              </a:spcBef>
              <a:defRPr spc="335">
                <a:latin typeface="Arial"/>
                <a:ea typeface="Arial"/>
                <a:cs typeface="Arial"/>
                <a:sym typeface="Arial"/>
              </a:defRPr>
            </a:pPr>
            <a:r>
              <a:t></a:t>
            </a:r>
            <a:r>
              <a:rPr spc="-145"/>
              <a:t> </a:t>
            </a:r>
            <a:r>
              <a:rPr spc="-5"/>
              <a:t>This </a:t>
            </a:r>
            <a:r>
              <a:rPr spc="0"/>
              <a:t>is </a:t>
            </a:r>
            <a:r>
              <a:rPr spc="-10"/>
              <a:t>different </a:t>
            </a:r>
            <a:r>
              <a:rPr spc="-5"/>
              <a:t>from </a:t>
            </a:r>
            <a:r>
              <a:rPr spc="0"/>
              <a:t>a </a:t>
            </a:r>
            <a:r>
              <a:rPr spc="-5"/>
              <a:t>deadlock because </a:t>
            </a:r>
            <a:r>
              <a:rPr spc="0"/>
              <a:t>in </a:t>
            </a:r>
            <a:r>
              <a:rPr spc="-475"/>
              <a:t>a  </a:t>
            </a:r>
            <a:r>
              <a:rPr spc="-5"/>
              <a:t>deadlock </a:t>
            </a:r>
            <a:r>
              <a:rPr spc="0"/>
              <a:t>all </a:t>
            </a:r>
            <a:r>
              <a:rPr spc="-5"/>
              <a:t>tasks are </a:t>
            </a:r>
            <a:r>
              <a:rPr spc="0"/>
              <a:t>in </a:t>
            </a:r>
            <a:r>
              <a:rPr spc="-5"/>
              <a:t>the waiting</a:t>
            </a:r>
            <a:r>
              <a:rPr spc="-34"/>
              <a:t> </a:t>
            </a:r>
            <a:r>
              <a:rPr spc="-5"/>
              <a:t>state</a:t>
            </a:r>
          </a:p>
          <a:p>
            <a:pPr indent="12700">
              <a:spcBef>
                <a:spcPts val="1200"/>
              </a:spcBef>
              <a:defRPr spc="335">
                <a:latin typeface="Arial"/>
                <a:ea typeface="Arial"/>
                <a:cs typeface="Arial"/>
                <a:sym typeface="Arial"/>
              </a:defRPr>
            </a:pPr>
            <a:r>
              <a:t></a:t>
            </a:r>
            <a:r>
              <a:rPr spc="-180"/>
              <a:t> </a:t>
            </a:r>
            <a:r>
              <a:rPr spc="-5"/>
              <a:t>Livelock </a:t>
            </a:r>
            <a:r>
              <a:rPr spc="0"/>
              <a:t>is a unique </a:t>
            </a:r>
            <a:r>
              <a:rPr spc="-5"/>
              <a:t>case of resource starvation</a:t>
            </a:r>
          </a:p>
          <a:p>
            <a:pPr marL="251459" marR="5080" indent="-238759">
              <a:lnSpc>
                <a:spcPct val="134400"/>
              </a:lnSpc>
              <a:spcBef>
                <a:spcPts val="400"/>
              </a:spcBef>
              <a:defRPr spc="335">
                <a:latin typeface="Arial"/>
                <a:ea typeface="Arial"/>
                <a:cs typeface="Arial"/>
                <a:sym typeface="Arial"/>
              </a:defRPr>
            </a:pPr>
            <a:r>
              <a:t></a:t>
            </a:r>
            <a:r>
              <a:rPr spc="-110"/>
              <a:t> </a:t>
            </a:r>
            <a:r>
              <a:rPr spc="-5"/>
              <a:t>Starvation </a:t>
            </a:r>
            <a:r>
              <a:rPr spc="0"/>
              <a:t>is a </a:t>
            </a:r>
            <a:r>
              <a:rPr spc="-5"/>
              <a:t>situation </a:t>
            </a:r>
            <a:r>
              <a:rPr spc="-10"/>
              <a:t>where </a:t>
            </a:r>
            <a:r>
              <a:rPr spc="-5"/>
              <a:t>all the </a:t>
            </a:r>
            <a:r>
              <a:rPr spc="0"/>
              <a:t>low </a:t>
            </a:r>
            <a:r>
              <a:rPr spc="-5"/>
              <a:t>priority </a:t>
            </a:r>
            <a:r>
              <a:rPr spc="-95"/>
              <a:t>tasks  </a:t>
            </a:r>
            <a:r>
              <a:rPr spc="-5"/>
              <a:t>got blocked, and the high priority tasks</a:t>
            </a:r>
            <a:r>
              <a:rPr spc="-10"/>
              <a:t> </a:t>
            </a:r>
            <a:r>
              <a:rPr spc="-5"/>
              <a:t>proceed</a:t>
            </a:r>
          </a:p>
        </p:txBody>
      </p:sp>
      <p:sp>
        <p:nvSpPr>
          <p:cNvPr id="636" name="object 6"/>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object 2"/>
          <p:cNvSpPr txBox="1">
            <a:spLocks noGrp="1"/>
          </p:cNvSpPr>
          <p:nvPr>
            <p:ph type="title"/>
          </p:nvPr>
        </p:nvSpPr>
        <p:spPr>
          <a:xfrm>
            <a:off x="229919" y="187274"/>
            <a:ext cx="5652772" cy="843914"/>
          </a:xfrm>
          <a:prstGeom prst="rect">
            <a:avLst/>
          </a:prstGeom>
        </p:spPr>
        <p:txBody>
          <a:bodyPr/>
          <a:lstStyle/>
          <a:p>
            <a:pPr marL="17145" marR="5080" indent="-5081">
              <a:lnSpc>
                <a:spcPts val="3000"/>
              </a:lnSpc>
              <a:spcBef>
                <a:spcPts val="400"/>
              </a:spcBef>
              <a:defRPr spc="-100"/>
            </a:pPr>
            <a:r>
              <a:t>Concurrency and Parallelism  </a:t>
            </a:r>
            <a:r>
              <a:rPr>
                <a:solidFill>
                  <a:srgbClr val="A80062"/>
                </a:solidFill>
              </a:rPr>
              <a:t>Design and Validation -</a:t>
            </a:r>
            <a:r>
              <a:rPr spc="100">
                <a:solidFill>
                  <a:srgbClr val="A80062"/>
                </a:solidFill>
              </a:rPr>
              <a:t> </a:t>
            </a:r>
            <a:r>
              <a:rPr>
                <a:solidFill>
                  <a:srgbClr val="A80062"/>
                </a:solidFill>
              </a:rPr>
              <a:t>Introduction</a:t>
            </a:r>
          </a:p>
        </p:txBody>
      </p:sp>
      <p:sp>
        <p:nvSpPr>
          <p:cNvPr id="639" name="object 3"/>
          <p:cNvSpPr/>
          <p:nvPr/>
        </p:nvSpPr>
        <p:spPr>
          <a:xfrm>
            <a:off x="3396996" y="2293620"/>
            <a:ext cx="4247389" cy="576073"/>
          </a:xfrm>
          <a:prstGeom prst="rect">
            <a:avLst/>
          </a:prstGeom>
          <a:blipFill>
            <a:blip r:embed="rId2"/>
            <a:stretch>
              <a:fillRect/>
            </a:stretch>
          </a:blipFill>
          <a:ln w="12700">
            <a:miter lim="400000"/>
          </a:ln>
        </p:spPr>
        <p:txBody>
          <a:bodyPr lIns="45719" rIns="45719"/>
          <a:lstStyle/>
          <a:p>
            <a:endParaRPr/>
          </a:p>
        </p:txBody>
      </p:sp>
      <p:sp>
        <p:nvSpPr>
          <p:cNvPr id="640" name="object 4"/>
          <p:cNvSpPr txBox="1"/>
          <p:nvPr/>
        </p:nvSpPr>
        <p:spPr>
          <a:xfrm>
            <a:off x="3396996" y="2293620"/>
            <a:ext cx="4247516" cy="532018"/>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245869" marR="89535" indent="-1152525">
              <a:defRPr b="1" i="1" spc="-5">
                <a:solidFill>
                  <a:srgbClr val="FFFFFF"/>
                </a:solidFill>
                <a:latin typeface="Arial"/>
                <a:ea typeface="Arial"/>
                <a:cs typeface="Arial"/>
                <a:sym typeface="Arial"/>
              </a:defRPr>
            </a:pPr>
            <a:r>
              <a:t>Concurrent programs </a:t>
            </a:r>
            <a:r>
              <a:rPr spc="0"/>
              <a:t>are </a:t>
            </a:r>
            <a:r>
              <a:rPr spc="-10"/>
              <a:t>notoriously  difficult </a:t>
            </a:r>
            <a:r>
              <a:rPr spc="0"/>
              <a:t>to</a:t>
            </a:r>
            <a:r>
              <a:rPr spc="25"/>
              <a:t> </a:t>
            </a:r>
            <a:r>
              <a:t>test</a:t>
            </a:r>
          </a:p>
        </p:txBody>
      </p:sp>
      <p:sp>
        <p:nvSpPr>
          <p:cNvPr id="641" name="object 5"/>
          <p:cNvSpPr/>
          <p:nvPr/>
        </p:nvSpPr>
        <p:spPr>
          <a:xfrm>
            <a:off x="3396996" y="1213103"/>
            <a:ext cx="4247389" cy="576073"/>
          </a:xfrm>
          <a:prstGeom prst="rect">
            <a:avLst/>
          </a:prstGeom>
          <a:blipFill>
            <a:blip r:embed="rId3"/>
            <a:stretch>
              <a:fillRect/>
            </a:stretch>
          </a:blipFill>
          <a:ln w="12700">
            <a:miter lim="400000"/>
          </a:ln>
        </p:spPr>
        <p:txBody>
          <a:bodyPr lIns="45719" rIns="45719"/>
          <a:lstStyle/>
          <a:p>
            <a:endParaRPr/>
          </a:p>
        </p:txBody>
      </p:sp>
      <p:sp>
        <p:nvSpPr>
          <p:cNvPr id="642" name="object 6"/>
          <p:cNvSpPr txBox="1"/>
          <p:nvPr/>
        </p:nvSpPr>
        <p:spPr>
          <a:xfrm>
            <a:off x="3396996" y="1213103"/>
            <a:ext cx="4247516" cy="532019"/>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541019" marR="300990" indent="-234314">
              <a:defRPr b="1" i="1">
                <a:solidFill>
                  <a:srgbClr val="FFFFFF"/>
                </a:solidFill>
                <a:latin typeface="Arial"/>
                <a:ea typeface="Arial"/>
                <a:cs typeface="Arial"/>
                <a:sym typeface="Arial"/>
              </a:defRPr>
            </a:pPr>
            <a:r>
              <a:t>Behavior </a:t>
            </a:r>
            <a:r>
              <a:rPr spc="-5"/>
              <a:t>of concurrent programs  </a:t>
            </a:r>
            <a:r>
              <a:t>depends </a:t>
            </a:r>
            <a:r>
              <a:rPr spc="-5"/>
              <a:t>on</a:t>
            </a:r>
            <a:r>
              <a:rPr spc="-50"/>
              <a:t> </a:t>
            </a:r>
            <a:r>
              <a:rPr spc="-5"/>
              <a:t>scheduling</a:t>
            </a:r>
          </a:p>
        </p:txBody>
      </p:sp>
      <p:sp>
        <p:nvSpPr>
          <p:cNvPr id="643" name="object 7"/>
          <p:cNvSpPr/>
          <p:nvPr/>
        </p:nvSpPr>
        <p:spPr>
          <a:xfrm>
            <a:off x="3396996" y="3372610"/>
            <a:ext cx="4247389" cy="576072"/>
          </a:xfrm>
          <a:prstGeom prst="rect">
            <a:avLst/>
          </a:prstGeom>
          <a:blipFill>
            <a:blip r:embed="rId3"/>
            <a:stretch>
              <a:fillRect/>
            </a:stretch>
          </a:blipFill>
          <a:ln w="12700">
            <a:miter lim="400000"/>
          </a:ln>
        </p:spPr>
        <p:txBody>
          <a:bodyPr lIns="45719" rIns="45719"/>
          <a:lstStyle/>
          <a:p>
            <a:endParaRPr/>
          </a:p>
        </p:txBody>
      </p:sp>
      <p:sp>
        <p:nvSpPr>
          <p:cNvPr id="644" name="object 8"/>
          <p:cNvSpPr txBox="1"/>
          <p:nvPr/>
        </p:nvSpPr>
        <p:spPr>
          <a:xfrm>
            <a:off x="3396996" y="3372610"/>
            <a:ext cx="4247516" cy="532019"/>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defRPr b="1" i="1" spc="-5">
                <a:solidFill>
                  <a:srgbClr val="FFFFFF"/>
                </a:solidFill>
                <a:latin typeface="Arial"/>
                <a:ea typeface="Arial"/>
                <a:cs typeface="Arial"/>
                <a:sym typeface="Arial"/>
              </a:defRPr>
            </a:pPr>
            <a:r>
              <a:t>Errors </a:t>
            </a:r>
            <a:r>
              <a:rPr spc="0"/>
              <a:t>are </a:t>
            </a:r>
            <a:r>
              <a:t>extremely </a:t>
            </a:r>
            <a:r>
              <a:rPr spc="0"/>
              <a:t>hard to </a:t>
            </a:r>
            <a:r>
              <a:t>find</a:t>
            </a:r>
            <a:r>
              <a:rPr spc="-69"/>
              <a:t> </a:t>
            </a:r>
            <a:r>
              <a:rPr spc="0"/>
              <a:t>and</a:t>
            </a:r>
          </a:p>
          <a:p>
            <a:pPr indent="3175" algn="ctr">
              <a:defRPr b="1" i="1" spc="-5">
                <a:solidFill>
                  <a:srgbClr val="FFFFFF"/>
                </a:solidFill>
                <a:latin typeface="Arial"/>
                <a:ea typeface="Arial"/>
                <a:cs typeface="Arial"/>
                <a:sym typeface="Arial"/>
              </a:defRPr>
            </a:pPr>
            <a:r>
              <a:t>reproduce </a:t>
            </a:r>
            <a:r>
              <a:rPr spc="0"/>
              <a:t>in</a:t>
            </a:r>
            <a:r>
              <a:t> </a:t>
            </a:r>
            <a:r>
              <a:rPr spc="0"/>
              <a:t>testing</a:t>
            </a:r>
          </a:p>
        </p:txBody>
      </p:sp>
      <p:grpSp>
        <p:nvGrpSpPr>
          <p:cNvPr id="647" name="object 9"/>
          <p:cNvGrpSpPr/>
          <p:nvPr/>
        </p:nvGrpSpPr>
        <p:grpSpPr>
          <a:xfrm>
            <a:off x="5125211" y="1860803"/>
            <a:ext cx="844297" cy="361190"/>
            <a:chOff x="0" y="0"/>
            <a:chExt cx="844295" cy="361188"/>
          </a:xfrm>
        </p:grpSpPr>
        <p:sp>
          <p:nvSpPr>
            <p:cNvPr id="645" name="object 10"/>
            <p:cNvSpPr/>
            <p:nvPr/>
          </p:nvSpPr>
          <p:spPr>
            <a:xfrm>
              <a:off x="0" y="0"/>
              <a:ext cx="844296" cy="361189"/>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46" name="object 11"/>
            <p:cNvSpPr/>
            <p:nvPr/>
          </p:nvSpPr>
          <p:spPr>
            <a:xfrm>
              <a:off x="0" y="0"/>
              <a:ext cx="844296" cy="3611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648" name="object 12"/>
          <p:cNvSpPr/>
          <p:nvPr/>
        </p:nvSpPr>
        <p:spPr>
          <a:xfrm>
            <a:off x="3396996" y="4453128"/>
            <a:ext cx="4247389" cy="576073"/>
          </a:xfrm>
          <a:prstGeom prst="rect">
            <a:avLst/>
          </a:prstGeom>
          <a:blipFill>
            <a:blip r:embed="rId4"/>
            <a:stretch>
              <a:fillRect/>
            </a:stretch>
          </a:blipFill>
          <a:ln w="12700">
            <a:miter lim="400000"/>
          </a:ln>
        </p:spPr>
        <p:txBody>
          <a:bodyPr lIns="45719" rIns="45719"/>
          <a:lstStyle/>
          <a:p>
            <a:endParaRPr/>
          </a:p>
        </p:txBody>
      </p:sp>
      <p:sp>
        <p:nvSpPr>
          <p:cNvPr id="649" name="object 13"/>
          <p:cNvSpPr txBox="1"/>
          <p:nvPr/>
        </p:nvSpPr>
        <p:spPr>
          <a:xfrm>
            <a:off x="3396996" y="4453128"/>
            <a:ext cx="4247516" cy="532018"/>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690880" marR="305434" indent="-377191">
              <a:defRPr b="1" i="1" spc="-5">
                <a:solidFill>
                  <a:srgbClr val="FFFFFF"/>
                </a:solidFill>
                <a:latin typeface="Arial"/>
                <a:ea typeface="Arial"/>
                <a:cs typeface="Arial"/>
                <a:sym typeface="Arial"/>
              </a:defRPr>
            </a:pPr>
            <a:r>
              <a:t>Application of formal </a:t>
            </a:r>
            <a:r>
              <a:rPr spc="0"/>
              <a:t>methods as  alternative to</a:t>
            </a:r>
            <a:r>
              <a:rPr spc="-45"/>
              <a:t> </a:t>
            </a:r>
            <a:r>
              <a:rPr spc="0"/>
              <a:t>testing</a:t>
            </a:r>
          </a:p>
        </p:txBody>
      </p:sp>
      <p:grpSp>
        <p:nvGrpSpPr>
          <p:cNvPr id="652" name="object 14"/>
          <p:cNvGrpSpPr/>
          <p:nvPr/>
        </p:nvGrpSpPr>
        <p:grpSpPr>
          <a:xfrm>
            <a:off x="5125211" y="2941319"/>
            <a:ext cx="844297" cy="359664"/>
            <a:chOff x="0" y="0"/>
            <a:chExt cx="844295" cy="359663"/>
          </a:xfrm>
        </p:grpSpPr>
        <p:sp>
          <p:nvSpPr>
            <p:cNvPr id="650" name="object 15"/>
            <p:cNvSpPr/>
            <p:nvPr/>
          </p:nvSpPr>
          <p:spPr>
            <a:xfrm>
              <a:off x="0" y="0"/>
              <a:ext cx="844296" cy="359664"/>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51" name="object 16"/>
            <p:cNvSpPr/>
            <p:nvPr/>
          </p:nvSpPr>
          <p:spPr>
            <a:xfrm>
              <a:off x="0" y="0"/>
              <a:ext cx="844296" cy="35966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grpSp>
        <p:nvGrpSpPr>
          <p:cNvPr id="655" name="object 17"/>
          <p:cNvGrpSpPr/>
          <p:nvPr/>
        </p:nvGrpSpPr>
        <p:grpSpPr>
          <a:xfrm>
            <a:off x="5125211" y="4021836"/>
            <a:ext cx="844297" cy="359664"/>
            <a:chOff x="0" y="0"/>
            <a:chExt cx="844295" cy="359663"/>
          </a:xfrm>
        </p:grpSpPr>
        <p:sp>
          <p:nvSpPr>
            <p:cNvPr id="653" name="object 18"/>
            <p:cNvSpPr/>
            <p:nvPr/>
          </p:nvSpPr>
          <p:spPr>
            <a:xfrm>
              <a:off x="0" y="0"/>
              <a:ext cx="844296" cy="359664"/>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54" name="object 19"/>
            <p:cNvSpPr/>
            <p:nvPr/>
          </p:nvSpPr>
          <p:spPr>
            <a:xfrm>
              <a:off x="0" y="0"/>
              <a:ext cx="844296" cy="35966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656" name="object 20"/>
          <p:cNvSpPr txBox="1">
            <a:spLocks noGrp="1"/>
          </p:cNvSpPr>
          <p:nvPr>
            <p:ph type="sldNum" sz="quarter" idx="4294967295"/>
          </p:nvPr>
        </p:nvSpPr>
        <p:spPr>
          <a:xfrm>
            <a:off x="228599" y="5627125"/>
            <a:ext cx="220317" cy="17453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object 2"/>
          <p:cNvSpPr/>
          <p:nvPr/>
        </p:nvSpPr>
        <p:spPr>
          <a:xfrm>
            <a:off x="1885188" y="998219"/>
            <a:ext cx="4247389" cy="1007364"/>
          </a:xfrm>
          <a:prstGeom prst="rect">
            <a:avLst/>
          </a:prstGeom>
          <a:blipFill>
            <a:blip r:embed="rId2"/>
            <a:stretch>
              <a:fillRect/>
            </a:stretch>
          </a:blipFill>
          <a:ln w="12700">
            <a:miter lim="400000"/>
          </a:ln>
        </p:spPr>
        <p:txBody>
          <a:bodyPr lIns="45719" rIns="45719"/>
          <a:lstStyle/>
          <a:p>
            <a:endParaRPr/>
          </a:p>
        </p:txBody>
      </p:sp>
      <p:sp>
        <p:nvSpPr>
          <p:cNvPr id="659" name="object 3"/>
          <p:cNvSpPr txBox="1"/>
          <p:nvPr/>
        </p:nvSpPr>
        <p:spPr>
          <a:xfrm>
            <a:off x="1885187" y="998219"/>
            <a:ext cx="4247517" cy="798719"/>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24509" indent="529590" algn="ctr">
              <a:spcBef>
                <a:spcPts val="600"/>
              </a:spcBef>
              <a:defRPr b="1" i="1" spc="-5">
                <a:solidFill>
                  <a:srgbClr val="FFFFFF"/>
                </a:solidFill>
                <a:latin typeface="Arial"/>
                <a:ea typeface="Arial"/>
                <a:cs typeface="Arial"/>
                <a:sym typeface="Arial"/>
              </a:defRPr>
            </a:pPr>
            <a:r>
              <a:t>Parallel access </a:t>
            </a:r>
            <a:r>
              <a:rPr spc="0"/>
              <a:t>on a</a:t>
            </a:r>
            <a:r>
              <a:rPr spc="-65"/>
              <a:t> </a:t>
            </a:r>
            <a:r>
              <a:t>common  </a:t>
            </a:r>
            <a:r>
              <a:rPr spc="-10"/>
              <a:t>resource </a:t>
            </a:r>
            <a:r>
              <a:t>(e.g.</a:t>
            </a:r>
            <a:r>
              <a:rPr spc="15"/>
              <a:t> </a:t>
            </a:r>
            <a:r>
              <a:t>variable):</a:t>
            </a:r>
          </a:p>
          <a:p>
            <a:pPr indent="635" algn="ctr">
              <a:defRPr b="1" i="1" spc="-5">
                <a:solidFill>
                  <a:srgbClr val="FFFFFF"/>
                </a:solidFill>
                <a:latin typeface="Arial"/>
                <a:ea typeface="Arial"/>
                <a:cs typeface="Arial"/>
                <a:sym typeface="Arial"/>
              </a:defRPr>
            </a:pPr>
            <a:r>
              <a:t>“Race</a:t>
            </a:r>
            <a:r>
              <a:rPr spc="-10"/>
              <a:t> </a:t>
            </a:r>
            <a:r>
              <a:t>condition”</a:t>
            </a:r>
          </a:p>
        </p:txBody>
      </p:sp>
      <p:sp>
        <p:nvSpPr>
          <p:cNvPr id="660" name="object 4"/>
          <p:cNvSpPr txBox="1">
            <a:spLocks noGrp="1"/>
          </p:cNvSpPr>
          <p:nvPr>
            <p:ph type="title"/>
          </p:nvPr>
        </p:nvSpPr>
        <p:spPr>
          <a:xfrm>
            <a:off x="246683" y="190245"/>
            <a:ext cx="6613526" cy="840740"/>
          </a:xfrm>
          <a:prstGeom prst="rect">
            <a:avLst/>
          </a:prstGeom>
        </p:spPr>
        <p:txBody>
          <a:bodyPr/>
          <a:lstStyle/>
          <a:p>
            <a:pPr indent="12700">
              <a:lnSpc>
                <a:spcPts val="3200"/>
              </a:lnSpc>
              <a:defRPr spc="-100"/>
            </a:pPr>
            <a:r>
              <a:t>Design &amp;</a:t>
            </a:r>
            <a:r>
              <a:rPr spc="0"/>
              <a:t> </a:t>
            </a:r>
            <a:r>
              <a:t>Validation</a:t>
            </a:r>
          </a:p>
          <a:p>
            <a:pPr indent="12700">
              <a:lnSpc>
                <a:spcPts val="3200"/>
              </a:lnSpc>
              <a:defRPr spc="-100">
                <a:solidFill>
                  <a:srgbClr val="A80062"/>
                </a:solidFill>
              </a:defRPr>
            </a:pPr>
            <a:r>
              <a:t>Failure mode: Race conditions</a:t>
            </a:r>
            <a:r>
              <a:rPr spc="200"/>
              <a:t> </a:t>
            </a:r>
            <a:r>
              <a:t>[Definition]</a:t>
            </a:r>
          </a:p>
        </p:txBody>
      </p:sp>
      <p:grpSp>
        <p:nvGrpSpPr>
          <p:cNvPr id="663" name="object 5"/>
          <p:cNvGrpSpPr/>
          <p:nvPr/>
        </p:nvGrpSpPr>
        <p:grpSpPr>
          <a:xfrm>
            <a:off x="3631692" y="2077212"/>
            <a:ext cx="792482" cy="359665"/>
            <a:chOff x="0" y="0"/>
            <a:chExt cx="792481" cy="359663"/>
          </a:xfrm>
        </p:grpSpPr>
        <p:sp>
          <p:nvSpPr>
            <p:cNvPr id="661" name="object 6"/>
            <p:cNvSpPr/>
            <p:nvPr/>
          </p:nvSpPr>
          <p:spPr>
            <a:xfrm>
              <a:off x="0" y="0"/>
              <a:ext cx="792482" cy="359664"/>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62" name="object 7"/>
            <p:cNvSpPr/>
            <p:nvPr/>
          </p:nvSpPr>
          <p:spPr>
            <a:xfrm>
              <a:off x="0" y="0"/>
              <a:ext cx="792482" cy="35966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664" name="object 8"/>
          <p:cNvSpPr/>
          <p:nvPr/>
        </p:nvSpPr>
        <p:spPr>
          <a:xfrm>
            <a:off x="1885188" y="2510027"/>
            <a:ext cx="4247389" cy="574549"/>
          </a:xfrm>
          <a:prstGeom prst="rect">
            <a:avLst/>
          </a:prstGeom>
          <a:blipFill>
            <a:blip r:embed="rId3"/>
            <a:stretch>
              <a:fillRect/>
            </a:stretch>
          </a:blipFill>
          <a:ln w="12700">
            <a:miter lim="400000"/>
          </a:ln>
        </p:spPr>
        <p:txBody>
          <a:bodyPr lIns="45719" rIns="45719"/>
          <a:lstStyle/>
          <a:p>
            <a:endParaRPr/>
          </a:p>
        </p:txBody>
      </p:sp>
      <p:sp>
        <p:nvSpPr>
          <p:cNvPr id="665" name="object 9"/>
          <p:cNvSpPr txBox="1"/>
          <p:nvPr/>
        </p:nvSpPr>
        <p:spPr>
          <a:xfrm>
            <a:off x="1885187" y="2510027"/>
            <a:ext cx="4247517" cy="265318"/>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318770">
              <a:spcBef>
                <a:spcPts val="1100"/>
              </a:spcBef>
              <a:defRPr b="1" i="1" spc="-5">
                <a:solidFill>
                  <a:srgbClr val="FFFFFF"/>
                </a:solidFill>
                <a:latin typeface="Arial"/>
                <a:ea typeface="Arial"/>
                <a:cs typeface="Arial"/>
                <a:sym typeface="Arial"/>
              </a:defRPr>
            </a:pPr>
            <a:r>
              <a:t>Access order </a:t>
            </a:r>
            <a:r>
              <a:rPr spc="0"/>
              <a:t>is </a:t>
            </a:r>
            <a:r>
              <a:t>not</a:t>
            </a:r>
            <a:r>
              <a:rPr spc="-15"/>
              <a:t> </a:t>
            </a:r>
            <a:r>
              <a:rPr spc="0"/>
              <a:t>deterministic</a:t>
            </a:r>
          </a:p>
        </p:txBody>
      </p:sp>
      <p:grpSp>
        <p:nvGrpSpPr>
          <p:cNvPr id="668" name="object 10"/>
          <p:cNvGrpSpPr/>
          <p:nvPr/>
        </p:nvGrpSpPr>
        <p:grpSpPr>
          <a:xfrm>
            <a:off x="3631692" y="3157728"/>
            <a:ext cx="792482" cy="359665"/>
            <a:chOff x="0" y="0"/>
            <a:chExt cx="792481" cy="359663"/>
          </a:xfrm>
        </p:grpSpPr>
        <p:sp>
          <p:nvSpPr>
            <p:cNvPr id="666" name="object 11"/>
            <p:cNvSpPr/>
            <p:nvPr/>
          </p:nvSpPr>
          <p:spPr>
            <a:xfrm>
              <a:off x="0" y="0"/>
              <a:ext cx="792482" cy="359665"/>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67" name="object 12"/>
            <p:cNvSpPr/>
            <p:nvPr/>
          </p:nvSpPr>
          <p:spPr>
            <a:xfrm>
              <a:off x="0" y="0"/>
              <a:ext cx="792482" cy="35966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669" name="object 13"/>
          <p:cNvSpPr/>
          <p:nvPr/>
        </p:nvSpPr>
        <p:spPr>
          <a:xfrm>
            <a:off x="1885188" y="3589020"/>
            <a:ext cx="4247389" cy="576072"/>
          </a:xfrm>
          <a:prstGeom prst="rect">
            <a:avLst/>
          </a:prstGeom>
          <a:blipFill>
            <a:blip r:embed="rId4"/>
            <a:stretch>
              <a:fillRect/>
            </a:stretch>
          </a:blipFill>
          <a:ln w="12700">
            <a:miter lim="400000"/>
          </a:ln>
        </p:spPr>
        <p:txBody>
          <a:bodyPr lIns="45719" rIns="45719"/>
          <a:lstStyle/>
          <a:p>
            <a:endParaRPr/>
          </a:p>
        </p:txBody>
      </p:sp>
      <p:sp>
        <p:nvSpPr>
          <p:cNvPr id="670" name="object 14"/>
          <p:cNvSpPr txBox="1"/>
          <p:nvPr/>
        </p:nvSpPr>
        <p:spPr>
          <a:xfrm>
            <a:off x="1885187" y="3589020"/>
            <a:ext cx="4247517" cy="532018"/>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155700" marR="138429" indent="-1004569">
              <a:defRPr b="1" i="1" spc="-10">
                <a:solidFill>
                  <a:srgbClr val="FFFFFF"/>
                </a:solidFill>
                <a:latin typeface="Arial"/>
                <a:ea typeface="Arial"/>
                <a:cs typeface="Arial"/>
                <a:sym typeface="Arial"/>
              </a:defRPr>
            </a:pPr>
            <a:r>
              <a:t>Different </a:t>
            </a:r>
            <a:r>
              <a:rPr spc="-5"/>
              <a:t>program </a:t>
            </a:r>
            <a:r>
              <a:rPr spc="0"/>
              <a:t>behaviors can </a:t>
            </a:r>
            <a:r>
              <a:rPr spc="-5"/>
              <a:t>but  </a:t>
            </a:r>
            <a:r>
              <a:rPr spc="0"/>
              <a:t>need </a:t>
            </a:r>
            <a:r>
              <a:rPr spc="-5"/>
              <a:t>not</a:t>
            </a:r>
            <a:r>
              <a:rPr spc="-25"/>
              <a:t> </a:t>
            </a:r>
            <a:r>
              <a:t>occur</a:t>
            </a:r>
          </a:p>
        </p:txBody>
      </p:sp>
      <p:grpSp>
        <p:nvGrpSpPr>
          <p:cNvPr id="673" name="object 15"/>
          <p:cNvGrpSpPr/>
          <p:nvPr/>
        </p:nvGrpSpPr>
        <p:grpSpPr>
          <a:xfrm>
            <a:off x="3631692" y="4236719"/>
            <a:ext cx="792482" cy="359664"/>
            <a:chOff x="0" y="0"/>
            <a:chExt cx="792481" cy="359663"/>
          </a:xfrm>
        </p:grpSpPr>
        <p:sp>
          <p:nvSpPr>
            <p:cNvPr id="671" name="object 16"/>
            <p:cNvSpPr/>
            <p:nvPr/>
          </p:nvSpPr>
          <p:spPr>
            <a:xfrm>
              <a:off x="0" y="0"/>
              <a:ext cx="792482" cy="359664"/>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5400" y="0"/>
                  </a:lnTo>
                  <a:lnTo>
                    <a:pt x="5400" y="10800"/>
                  </a:lnTo>
                  <a:lnTo>
                    <a:pt x="0" y="10800"/>
                  </a:lnTo>
                  <a:lnTo>
                    <a:pt x="10800" y="21600"/>
                  </a:lnTo>
                  <a:lnTo>
                    <a:pt x="21600" y="10800"/>
                  </a:lnTo>
                  <a:lnTo>
                    <a:pt x="16200" y="10800"/>
                  </a:lnTo>
                  <a:lnTo>
                    <a:pt x="16200" y="0"/>
                  </a:lnTo>
                  <a:close/>
                </a:path>
              </a:pathLst>
            </a:custGeom>
            <a:solidFill>
              <a:srgbClr val="799AC3"/>
            </a:solidFill>
            <a:ln w="12700" cap="flat">
              <a:noFill/>
              <a:miter lim="400000"/>
            </a:ln>
            <a:effectLst/>
          </p:spPr>
          <p:txBody>
            <a:bodyPr wrap="square" lIns="45719" tIns="45719" rIns="45719" bIns="45719" numCol="1" anchor="t">
              <a:noAutofit/>
            </a:bodyPr>
            <a:lstStyle/>
            <a:p>
              <a:endParaRPr/>
            </a:p>
          </p:txBody>
        </p:sp>
        <p:sp>
          <p:nvSpPr>
            <p:cNvPr id="672" name="object 17"/>
            <p:cNvSpPr/>
            <p:nvPr/>
          </p:nvSpPr>
          <p:spPr>
            <a:xfrm>
              <a:off x="0" y="0"/>
              <a:ext cx="792482" cy="35966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lnTo>
                    <a:pt x="0" y="10800"/>
                  </a:lnTo>
                  <a:close/>
                </a:path>
              </a:pathLst>
            </a:custGeom>
            <a:noFill/>
            <a:ln w="12192" cap="flat">
              <a:solidFill>
                <a:srgbClr val="002146"/>
              </a:solidFill>
              <a:prstDash val="solid"/>
              <a:round/>
            </a:ln>
            <a:effectLst/>
          </p:spPr>
          <p:txBody>
            <a:bodyPr wrap="square" lIns="45719" tIns="45719" rIns="45719" bIns="45719" numCol="1" anchor="t">
              <a:noAutofit/>
            </a:bodyPr>
            <a:lstStyle/>
            <a:p>
              <a:endParaRPr/>
            </a:p>
          </p:txBody>
        </p:sp>
      </p:grpSp>
      <p:sp>
        <p:nvSpPr>
          <p:cNvPr id="674" name="object 18"/>
          <p:cNvSpPr/>
          <p:nvPr/>
        </p:nvSpPr>
        <p:spPr>
          <a:xfrm>
            <a:off x="1885188" y="4669535"/>
            <a:ext cx="4247389" cy="576073"/>
          </a:xfrm>
          <a:prstGeom prst="rect">
            <a:avLst/>
          </a:prstGeom>
          <a:blipFill>
            <a:blip r:embed="rId5"/>
            <a:stretch>
              <a:fillRect/>
            </a:stretch>
          </a:blipFill>
          <a:ln w="12700">
            <a:miter lim="400000"/>
          </a:ln>
        </p:spPr>
        <p:txBody>
          <a:bodyPr lIns="45719" rIns="45719"/>
          <a:lstStyle/>
          <a:p>
            <a:endParaRPr/>
          </a:p>
        </p:txBody>
      </p:sp>
      <p:sp>
        <p:nvSpPr>
          <p:cNvPr id="675" name="object 19"/>
          <p:cNvSpPr txBox="1"/>
          <p:nvPr/>
        </p:nvSpPr>
        <p:spPr>
          <a:xfrm>
            <a:off x="1885187" y="4669535"/>
            <a:ext cx="4247517" cy="532018"/>
          </a:xfrm>
          <a:prstGeom prst="rect">
            <a:avLst/>
          </a:prstGeom>
          <a:ln w="6096">
            <a:solidFill>
              <a:srgbClr val="3E126C"/>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1276350" marR="226695" indent="-1046480">
              <a:defRPr b="1" i="1">
                <a:solidFill>
                  <a:srgbClr val="FFFFFF"/>
                </a:solidFill>
                <a:latin typeface="Arial"/>
                <a:ea typeface="Arial"/>
                <a:cs typeface="Arial"/>
                <a:sym typeface="Arial"/>
              </a:defRPr>
            </a:pPr>
            <a:r>
              <a:t>No </a:t>
            </a:r>
            <a:r>
              <a:rPr spc="-5"/>
              <a:t>determinacy of </a:t>
            </a:r>
            <a:r>
              <a:rPr spc="-10"/>
              <a:t>software </a:t>
            </a:r>
            <a:r>
              <a:rPr spc="-5"/>
              <a:t>can </a:t>
            </a:r>
            <a:r>
              <a:t>be  guaranteed</a:t>
            </a:r>
          </a:p>
        </p:txBody>
      </p:sp>
      <p:grpSp>
        <p:nvGrpSpPr>
          <p:cNvPr id="678" name="object 20"/>
          <p:cNvGrpSpPr/>
          <p:nvPr/>
        </p:nvGrpSpPr>
        <p:grpSpPr>
          <a:xfrm>
            <a:off x="6510528" y="1065275"/>
            <a:ext cx="3081530" cy="1737361"/>
            <a:chOff x="0" y="0"/>
            <a:chExt cx="3081528" cy="1737360"/>
          </a:xfrm>
        </p:grpSpPr>
        <p:sp>
          <p:nvSpPr>
            <p:cNvPr id="676" name="object 21"/>
            <p:cNvSpPr/>
            <p:nvPr/>
          </p:nvSpPr>
          <p:spPr>
            <a:xfrm>
              <a:off x="4571" y="4571"/>
              <a:ext cx="3072384" cy="172821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677" name="object 22"/>
            <p:cNvSpPr/>
            <p:nvPr/>
          </p:nvSpPr>
          <p:spPr>
            <a:xfrm>
              <a:off x="0" y="0"/>
              <a:ext cx="3081529" cy="1737361"/>
            </a:xfrm>
            <a:prstGeom prst="rect">
              <a:avLst/>
            </a:prstGeom>
            <a:noFill/>
            <a:ln w="9144" cap="flat">
              <a:solidFill>
                <a:srgbClr val="000000"/>
              </a:solidFill>
              <a:prstDash val="solid"/>
              <a:round/>
            </a:ln>
            <a:effectLst/>
          </p:spPr>
          <p:txBody>
            <a:bodyPr wrap="square" lIns="45719" tIns="45719" rIns="45719" bIns="45719" numCol="1" anchor="t">
              <a:noAutofit/>
            </a:bodyPr>
            <a:lstStyle/>
            <a:p>
              <a:endParaRPr/>
            </a:p>
          </p:txBody>
        </p:sp>
      </p:grpSp>
      <p:sp>
        <p:nvSpPr>
          <p:cNvPr id="679" name="object 23"/>
          <p:cNvSpPr txBox="1"/>
          <p:nvPr/>
        </p:nvSpPr>
        <p:spPr>
          <a:xfrm>
            <a:off x="254000" y="5627125"/>
            <a:ext cx="193040"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lnSpc>
                <a:spcPts val="1400"/>
              </a:lnSpc>
              <a:defRPr sz="1200" spc="-10">
                <a:solidFill>
                  <a:srgbClr val="999FA6"/>
                </a:solidFill>
                <a:latin typeface="Arial"/>
                <a:ea typeface="Arial"/>
                <a:cs typeface="Arial"/>
                <a:sym typeface="Arial"/>
              </a:defRPr>
            </a:lvl1pPr>
          </a:lstStyle>
          <a:p>
            <a:r>
              <a:t>38</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object 2"/>
          <p:cNvSpPr txBox="1">
            <a:spLocks noGrp="1"/>
          </p:cNvSpPr>
          <p:nvPr>
            <p:ph type="title"/>
          </p:nvPr>
        </p:nvSpPr>
        <p:spPr>
          <a:xfrm>
            <a:off x="246684" y="190245"/>
            <a:ext cx="7068819" cy="840740"/>
          </a:xfrm>
          <a:prstGeom prst="rect">
            <a:avLst/>
          </a:prstGeom>
        </p:spPr>
        <p:txBody>
          <a:bodyPr/>
          <a:lstStyle/>
          <a:p>
            <a:pPr indent="12700">
              <a:lnSpc>
                <a:spcPts val="3200"/>
              </a:lnSpc>
              <a:defRPr spc="-100"/>
            </a:pPr>
            <a:r>
              <a:t>Design &amp;</a:t>
            </a:r>
            <a:r>
              <a:rPr spc="0"/>
              <a:t> </a:t>
            </a:r>
            <a:r>
              <a:t>Validation</a:t>
            </a:r>
          </a:p>
          <a:p>
            <a:pPr indent="12700">
              <a:lnSpc>
                <a:spcPts val="3200"/>
              </a:lnSpc>
              <a:defRPr spc="-100">
                <a:solidFill>
                  <a:srgbClr val="A80062"/>
                </a:solidFill>
              </a:defRPr>
            </a:pPr>
            <a:r>
              <a:t>Failure mode: Data inconsistency</a:t>
            </a:r>
            <a:r>
              <a:rPr spc="100"/>
              <a:t> </a:t>
            </a:r>
            <a:r>
              <a:t>[Definition]</a:t>
            </a:r>
          </a:p>
        </p:txBody>
      </p:sp>
      <p:sp>
        <p:nvSpPr>
          <p:cNvPr id="682" name="object 3"/>
          <p:cNvSpPr txBox="1"/>
          <p:nvPr/>
        </p:nvSpPr>
        <p:spPr>
          <a:xfrm>
            <a:off x="246378" y="1286078"/>
            <a:ext cx="10351772" cy="19229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pc="335">
                <a:latin typeface="Arial"/>
                <a:ea typeface="Arial"/>
                <a:cs typeface="Arial"/>
                <a:sym typeface="Arial"/>
              </a:defRPr>
            </a:pPr>
            <a:r>
              <a:t> </a:t>
            </a:r>
            <a:r>
              <a:rPr spc="-10"/>
              <a:t>Data </a:t>
            </a:r>
            <a:r>
              <a:rPr spc="-5"/>
              <a:t>consistency means the consistent </a:t>
            </a:r>
            <a:r>
              <a:rPr spc="5"/>
              <a:t>use </a:t>
            </a:r>
            <a:r>
              <a:rPr spc="-5"/>
              <a:t>of </a:t>
            </a:r>
            <a:r>
              <a:rPr spc="-10"/>
              <a:t>different </a:t>
            </a:r>
            <a:r>
              <a:rPr spc="-5"/>
              <a:t>variables within </a:t>
            </a:r>
            <a:r>
              <a:rPr spc="0"/>
              <a:t>a </a:t>
            </a:r>
            <a:r>
              <a:rPr spc="-5"/>
              <a:t>process, which are</a:t>
            </a:r>
            <a:r>
              <a:rPr spc="-340"/>
              <a:t> </a:t>
            </a:r>
            <a:r>
              <a:rPr spc="-55"/>
              <a:t>shared</a:t>
            </a:r>
          </a:p>
          <a:p>
            <a:pPr indent="264159">
              <a:spcBef>
                <a:spcPts val="100"/>
              </a:spcBef>
              <a:defRPr spc="-5">
                <a:latin typeface="Arial"/>
                <a:ea typeface="Arial"/>
                <a:cs typeface="Arial"/>
                <a:sym typeface="Arial"/>
              </a:defRPr>
            </a:pPr>
            <a:r>
              <a:t>with </a:t>
            </a:r>
            <a:r>
              <a:rPr spc="-10"/>
              <a:t>other</a:t>
            </a:r>
            <a:r>
              <a:rPr spc="20"/>
              <a:t> </a:t>
            </a:r>
            <a:r>
              <a:t>processes.</a:t>
            </a:r>
          </a:p>
          <a:p>
            <a:pPr>
              <a:defRPr sz="2000">
                <a:latin typeface="Arial"/>
                <a:ea typeface="Arial"/>
                <a:cs typeface="Arial"/>
                <a:sym typeface="Arial"/>
              </a:defRPr>
            </a:pPr>
            <a:endParaRPr/>
          </a:p>
          <a:p>
            <a:pPr indent="12700">
              <a:spcBef>
                <a:spcPts val="1100"/>
              </a:spcBef>
              <a:defRPr spc="335">
                <a:latin typeface="Arial"/>
                <a:ea typeface="Arial"/>
                <a:cs typeface="Arial"/>
                <a:sym typeface="Arial"/>
              </a:defRPr>
            </a:pPr>
            <a:r>
              <a:t></a:t>
            </a:r>
            <a:r>
              <a:rPr spc="-65"/>
              <a:t> </a:t>
            </a:r>
            <a:r>
              <a:rPr spc="-5"/>
              <a:t>There are two </a:t>
            </a:r>
            <a:r>
              <a:rPr spc="-10"/>
              <a:t>different </a:t>
            </a:r>
            <a:r>
              <a:rPr spc="-5"/>
              <a:t>requirements to </a:t>
            </a:r>
            <a:r>
              <a:rPr spc="-10"/>
              <a:t>differentiate:</a:t>
            </a:r>
          </a:p>
          <a:p>
            <a:pPr indent="12700">
              <a:spcBef>
                <a:spcPts val="600"/>
              </a:spcBef>
              <a:defRPr spc="335">
                <a:latin typeface="Arial"/>
                <a:ea typeface="Arial"/>
                <a:cs typeface="Arial"/>
                <a:sym typeface="Arial"/>
              </a:defRPr>
            </a:pPr>
            <a:r>
              <a:t></a:t>
            </a:r>
            <a:r>
              <a:rPr spc="-204"/>
              <a:t> </a:t>
            </a:r>
            <a:r>
              <a:rPr spc="-5"/>
              <a:t>Consistent </a:t>
            </a:r>
            <a:r>
              <a:rPr spc="5"/>
              <a:t>use </a:t>
            </a:r>
            <a:r>
              <a:rPr spc="-5"/>
              <a:t>of </a:t>
            </a:r>
            <a:r>
              <a:rPr spc="0"/>
              <a:t>same </a:t>
            </a:r>
            <a:r>
              <a:rPr spc="-5"/>
              <a:t>variable within the </a:t>
            </a:r>
            <a:r>
              <a:rPr spc="0"/>
              <a:t>same </a:t>
            </a:r>
            <a:r>
              <a:rPr spc="-5"/>
              <a:t>task</a:t>
            </a:r>
          </a:p>
          <a:p>
            <a:pPr indent="12700">
              <a:spcBef>
                <a:spcPts val="600"/>
              </a:spcBef>
              <a:defRPr spc="335">
                <a:latin typeface="Arial"/>
                <a:ea typeface="Arial"/>
                <a:cs typeface="Arial"/>
                <a:sym typeface="Arial"/>
              </a:defRPr>
            </a:pPr>
            <a:r>
              <a:t></a:t>
            </a:r>
            <a:r>
              <a:rPr spc="-110"/>
              <a:t> </a:t>
            </a:r>
            <a:r>
              <a:rPr spc="-5"/>
              <a:t>Consistent </a:t>
            </a:r>
            <a:r>
              <a:rPr spc="-10"/>
              <a:t>access </a:t>
            </a:r>
            <a:r>
              <a:rPr spc="0"/>
              <a:t>to a </a:t>
            </a:r>
            <a:r>
              <a:rPr spc="-5"/>
              <a:t>group of variables</a:t>
            </a:r>
          </a:p>
        </p:txBody>
      </p:sp>
      <p:sp>
        <p:nvSpPr>
          <p:cNvPr id="683" name="object 4"/>
          <p:cNvSpPr/>
          <p:nvPr/>
        </p:nvSpPr>
        <p:spPr>
          <a:xfrm>
            <a:off x="8232647" y="2005582"/>
            <a:ext cx="2436877" cy="1979678"/>
          </a:xfrm>
          <a:prstGeom prst="rect">
            <a:avLst/>
          </a:prstGeom>
          <a:blipFill>
            <a:blip r:embed="rId2"/>
            <a:stretch>
              <a:fillRect/>
            </a:stretch>
          </a:blipFill>
          <a:ln w="12700">
            <a:miter lim="400000"/>
          </a:ln>
        </p:spPr>
        <p:txBody>
          <a:bodyPr lIns="45719" rIns="45719"/>
          <a:lstStyle/>
          <a:p>
            <a:endParaRPr/>
          </a:p>
        </p:txBody>
      </p:sp>
      <p:sp>
        <p:nvSpPr>
          <p:cNvPr id="684" name="object 5"/>
          <p:cNvSpPr txBox="1"/>
          <p:nvPr/>
        </p:nvSpPr>
        <p:spPr>
          <a:xfrm>
            <a:off x="228599" y="5627125"/>
            <a:ext cx="247017"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40</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object 2"/>
          <p:cNvSpPr txBox="1">
            <a:spLocks noGrp="1"/>
          </p:cNvSpPr>
          <p:nvPr>
            <p:ph type="title"/>
          </p:nvPr>
        </p:nvSpPr>
        <p:spPr>
          <a:xfrm>
            <a:off x="246683" y="190245"/>
            <a:ext cx="7286626" cy="840740"/>
          </a:xfrm>
          <a:prstGeom prst="rect">
            <a:avLst/>
          </a:prstGeom>
        </p:spPr>
        <p:txBody>
          <a:bodyPr/>
          <a:lstStyle/>
          <a:p>
            <a:pPr indent="12700">
              <a:lnSpc>
                <a:spcPts val="3200"/>
              </a:lnSpc>
              <a:defRPr spc="-100"/>
            </a:pPr>
            <a:r>
              <a:t>Design &amp;</a:t>
            </a:r>
            <a:r>
              <a:rPr spc="0"/>
              <a:t> </a:t>
            </a:r>
            <a:r>
              <a:t>Validation</a:t>
            </a:r>
          </a:p>
          <a:p>
            <a:pPr indent="12700">
              <a:lnSpc>
                <a:spcPts val="3200"/>
              </a:lnSpc>
              <a:defRPr spc="-100">
                <a:solidFill>
                  <a:srgbClr val="A80062"/>
                </a:solidFill>
              </a:defRPr>
            </a:pPr>
            <a:r>
              <a:t>Failure mode: Implicit mechanisms</a:t>
            </a:r>
            <a:r>
              <a:rPr spc="200"/>
              <a:t> </a:t>
            </a:r>
            <a:r>
              <a:t>[Definition]</a:t>
            </a:r>
          </a:p>
        </p:txBody>
      </p:sp>
      <p:sp>
        <p:nvSpPr>
          <p:cNvPr id="687" name="object 4"/>
          <p:cNvSpPr txBox="1"/>
          <p:nvPr/>
        </p:nvSpPr>
        <p:spPr>
          <a:xfrm>
            <a:off x="228599" y="5627125"/>
            <a:ext cx="247017"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41</a:t>
            </a:r>
          </a:p>
        </p:txBody>
      </p:sp>
      <p:sp>
        <p:nvSpPr>
          <p:cNvPr id="688" name="object 3"/>
          <p:cNvSpPr txBox="1"/>
          <p:nvPr/>
        </p:nvSpPr>
        <p:spPr>
          <a:xfrm>
            <a:off x="254000" y="1166952"/>
            <a:ext cx="9699625" cy="2546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200"/>
              </a:spcBef>
              <a:defRPr spc="335">
                <a:latin typeface="Arial"/>
                <a:ea typeface="Arial"/>
                <a:cs typeface="Arial"/>
                <a:sym typeface="Arial"/>
              </a:defRPr>
            </a:pPr>
            <a:r>
              <a:t></a:t>
            </a:r>
            <a:r>
              <a:rPr spc="-85"/>
              <a:t> </a:t>
            </a:r>
            <a:r>
              <a:rPr spc="-5"/>
              <a:t>Background: With </a:t>
            </a:r>
            <a:r>
              <a:rPr spc="0"/>
              <a:t>implicit </a:t>
            </a:r>
            <a:r>
              <a:rPr spc="-5"/>
              <a:t>mechanism </a:t>
            </a:r>
            <a:r>
              <a:rPr b="1" spc="-5"/>
              <a:t>assumptions </a:t>
            </a:r>
            <a:r>
              <a:rPr spc="-5"/>
              <a:t>are meant which are based on </a:t>
            </a:r>
            <a:r>
              <a:rPr spc="0"/>
              <a:t>a </a:t>
            </a:r>
            <a:r>
              <a:rPr spc="-40"/>
              <a:t>specific</a:t>
            </a:r>
          </a:p>
          <a:p>
            <a:pPr indent="263525">
              <a:spcBef>
                <a:spcPts val="100"/>
              </a:spcBef>
              <a:defRPr b="1" spc="-5">
                <a:latin typeface="Arial"/>
                <a:ea typeface="Arial"/>
                <a:cs typeface="Arial"/>
                <a:sym typeface="Arial"/>
              </a:defRPr>
            </a:pPr>
            <a:r>
              <a:t>task priority level </a:t>
            </a:r>
            <a:r>
              <a:rPr b="0" spc="-10"/>
              <a:t>and </a:t>
            </a:r>
            <a:r>
              <a:rPr b="0"/>
              <a:t>from </a:t>
            </a:r>
            <a:r>
              <a:rPr b="0" spc="-10"/>
              <a:t>that </a:t>
            </a:r>
            <a:r>
              <a:rPr b="0" spc="0"/>
              <a:t>a SW </a:t>
            </a:r>
            <a:r>
              <a:rPr b="0"/>
              <a:t>structure </a:t>
            </a:r>
            <a:r>
              <a:rPr b="0" spc="0"/>
              <a:t>is</a:t>
            </a:r>
            <a:r>
              <a:rPr b="0" spc="30"/>
              <a:t> </a:t>
            </a:r>
            <a:r>
              <a:rPr b="0"/>
              <a:t>derived</a:t>
            </a:r>
          </a:p>
          <a:p>
            <a:pPr>
              <a:defRPr sz="2900">
                <a:latin typeface="Arial"/>
                <a:ea typeface="Arial"/>
                <a:cs typeface="Arial"/>
                <a:sym typeface="Arial"/>
              </a:defRPr>
            </a:pPr>
            <a:endParaRPr b="0"/>
          </a:p>
          <a:p>
            <a:pPr indent="247015">
              <a:defRPr sz="1600" spc="295">
                <a:latin typeface="Arial"/>
                <a:ea typeface="Arial"/>
                <a:cs typeface="Arial"/>
                <a:sym typeface="Arial"/>
              </a:defRPr>
            </a:pPr>
            <a:r>
              <a:t> </a:t>
            </a:r>
            <a:r>
              <a:rPr spc="-5"/>
              <a:t>Example: group </a:t>
            </a:r>
            <a:r>
              <a:rPr spc="0"/>
              <a:t>of </a:t>
            </a:r>
            <a:r>
              <a:rPr spc="-5"/>
              <a:t>variables written in </a:t>
            </a:r>
            <a:r>
              <a:rPr spc="-50"/>
              <a:t>Task </a:t>
            </a:r>
            <a:r>
              <a:rPr spc="-5"/>
              <a:t>A and read in </a:t>
            </a:r>
            <a:r>
              <a:rPr spc="-50"/>
              <a:t>Task </a:t>
            </a:r>
            <a:r>
              <a:rPr spc="-5"/>
              <a:t>B </a:t>
            </a:r>
            <a:r>
              <a:rPr spc="5"/>
              <a:t>(Prio </a:t>
            </a:r>
            <a:r>
              <a:rPr spc="0"/>
              <a:t>of </a:t>
            </a:r>
            <a:r>
              <a:rPr spc="-50"/>
              <a:t>Task </a:t>
            </a:r>
            <a:r>
              <a:rPr spc="-5"/>
              <a:t>A &gt; </a:t>
            </a:r>
            <a:r>
              <a:rPr spc="-50"/>
              <a:t>Task</a:t>
            </a:r>
            <a:r>
              <a:rPr spc="-315"/>
              <a:t> </a:t>
            </a:r>
            <a:r>
              <a:rPr spc="-5"/>
              <a:t>B)</a:t>
            </a:r>
          </a:p>
          <a:p>
            <a:pPr marL="945514" indent="-185419">
              <a:spcBef>
                <a:spcPts val="500"/>
              </a:spcBef>
              <a:buSzPct val="100000"/>
              <a:buChar char="–"/>
              <a:tabLst>
                <a:tab pos="939800" algn="l"/>
              </a:tabLst>
              <a:defRPr sz="1400" spc="-5">
                <a:latin typeface="Arial"/>
                <a:ea typeface="Arial"/>
                <a:cs typeface="Arial"/>
                <a:sym typeface="Arial"/>
              </a:defRPr>
            </a:pPr>
            <a:r>
              <a:t>Assumption: </a:t>
            </a:r>
            <a:r>
              <a:rPr spc="-10"/>
              <a:t>Memory </a:t>
            </a:r>
            <a:r>
              <a:rPr spc="0"/>
              <a:t>access </a:t>
            </a:r>
            <a:r>
              <a:t>by </a:t>
            </a:r>
            <a:r>
              <a:rPr spc="-45"/>
              <a:t>Task </a:t>
            </a:r>
            <a:r>
              <a:rPr spc="0"/>
              <a:t>A </a:t>
            </a:r>
            <a:r>
              <a:t>can’t be interrupted by</a:t>
            </a:r>
            <a:r>
              <a:rPr spc="-270"/>
              <a:t> </a:t>
            </a:r>
            <a:r>
              <a:rPr spc="-45"/>
              <a:t>Task </a:t>
            </a:r>
            <a:r>
              <a:rPr spc="0"/>
              <a:t>B</a:t>
            </a:r>
          </a:p>
          <a:p>
            <a:pPr marL="945514" indent="-185419">
              <a:spcBef>
                <a:spcPts val="500"/>
              </a:spcBef>
              <a:buSzPct val="100000"/>
              <a:buChar char="–"/>
              <a:tabLst>
                <a:tab pos="939800" algn="l"/>
              </a:tabLst>
              <a:defRPr sz="1400">
                <a:latin typeface="Arial"/>
                <a:ea typeface="Arial"/>
                <a:cs typeface="Arial"/>
                <a:sym typeface="Arial"/>
              </a:defRPr>
            </a:pPr>
            <a:r>
              <a:t>Assumption</a:t>
            </a:r>
            <a:r>
              <a:rPr spc="-45"/>
              <a:t> </a:t>
            </a:r>
            <a:r>
              <a:t>is</a:t>
            </a:r>
            <a:r>
              <a:rPr spc="-30"/>
              <a:t> </a:t>
            </a:r>
            <a:r>
              <a:rPr spc="-5"/>
              <a:t>not</a:t>
            </a:r>
            <a:r>
              <a:rPr spc="5"/>
              <a:t> </a:t>
            </a:r>
            <a:r>
              <a:t>valid</a:t>
            </a:r>
            <a:r>
              <a:rPr spc="-35"/>
              <a:t> </a:t>
            </a:r>
            <a:r>
              <a:rPr spc="5"/>
              <a:t>in</a:t>
            </a:r>
            <a:r>
              <a:rPr spc="-15"/>
              <a:t> </a:t>
            </a:r>
            <a:r>
              <a:t>a</a:t>
            </a:r>
            <a:r>
              <a:rPr spc="-10"/>
              <a:t> </a:t>
            </a:r>
            <a:r>
              <a:rPr spc="-5"/>
              <a:t>multicore</a:t>
            </a:r>
            <a:r>
              <a:rPr spc="-40"/>
              <a:t> </a:t>
            </a:r>
            <a:r>
              <a:rPr spc="-5"/>
              <a:t>context</a:t>
            </a:r>
            <a:r>
              <a:rPr spc="-40"/>
              <a:t> </a:t>
            </a:r>
            <a:r>
              <a:t>(in</a:t>
            </a:r>
            <a:r>
              <a:rPr spc="-15"/>
              <a:t> </a:t>
            </a:r>
            <a:r>
              <a:t>case</a:t>
            </a:r>
            <a:r>
              <a:rPr spc="-30"/>
              <a:t> </a:t>
            </a:r>
            <a:r>
              <a:rPr spc="-45"/>
              <a:t>Task</a:t>
            </a:r>
            <a:r>
              <a:rPr spc="-90"/>
              <a:t> </a:t>
            </a:r>
            <a:r>
              <a:t>A</a:t>
            </a:r>
            <a:r>
              <a:rPr spc="-80"/>
              <a:t> </a:t>
            </a:r>
            <a:r>
              <a:rPr spc="-5"/>
              <a:t>and</a:t>
            </a:r>
            <a:r>
              <a:rPr spc="-30"/>
              <a:t> </a:t>
            </a:r>
            <a:r>
              <a:rPr spc="-45"/>
              <a:t>Task</a:t>
            </a:r>
            <a:r>
              <a:rPr spc="-25"/>
              <a:t> </a:t>
            </a:r>
            <a:r>
              <a:t>B on</a:t>
            </a:r>
            <a:r>
              <a:rPr spc="-10"/>
              <a:t> different</a:t>
            </a:r>
            <a:r>
              <a:rPr spc="-35"/>
              <a:t> </a:t>
            </a:r>
            <a:r>
              <a:rPr spc="-5"/>
              <a:t>cores)</a:t>
            </a:r>
          </a:p>
          <a:p>
            <a:pPr indent="247015">
              <a:spcBef>
                <a:spcPts val="500"/>
              </a:spcBef>
              <a:defRPr sz="1600" spc="295">
                <a:latin typeface="Arial"/>
                <a:ea typeface="Arial"/>
                <a:cs typeface="Arial"/>
                <a:sym typeface="Arial"/>
              </a:defRPr>
            </a:pPr>
            <a:r>
              <a:t> </a:t>
            </a:r>
            <a:r>
              <a:rPr spc="-5"/>
              <a:t>Method to derive</a:t>
            </a:r>
            <a:r>
              <a:rPr spc="-10"/>
              <a:t> </a:t>
            </a:r>
            <a:r>
              <a:rPr spc="-5"/>
              <a:t>requirement:</a:t>
            </a:r>
          </a:p>
          <a:p>
            <a:pPr marL="945514" indent="-185419">
              <a:spcBef>
                <a:spcPts val="500"/>
              </a:spcBef>
              <a:buSzPct val="100000"/>
              <a:buChar char="–"/>
              <a:tabLst>
                <a:tab pos="939800" algn="l"/>
              </a:tabLst>
              <a:defRPr sz="1400">
                <a:latin typeface="Arial"/>
                <a:ea typeface="Arial"/>
                <a:cs typeface="Arial"/>
                <a:sym typeface="Arial"/>
              </a:defRPr>
            </a:pPr>
            <a:r>
              <a:t>Existing </a:t>
            </a:r>
            <a:r>
              <a:rPr spc="-5"/>
              <a:t>function</a:t>
            </a:r>
            <a:r>
              <a:rPr spc="-80"/>
              <a:t> </a:t>
            </a:r>
            <a:r>
              <a:rPr spc="-5"/>
              <a:t>requirements</a:t>
            </a:r>
          </a:p>
          <a:p>
            <a:pPr marL="945514" indent="-185419">
              <a:spcBef>
                <a:spcPts val="500"/>
              </a:spcBef>
              <a:buSzPct val="100000"/>
              <a:buChar char="–"/>
              <a:tabLst>
                <a:tab pos="939800" algn="l"/>
              </a:tabLst>
              <a:defRPr sz="1400">
                <a:latin typeface="Arial"/>
                <a:ea typeface="Arial"/>
                <a:cs typeface="Arial"/>
                <a:sym typeface="Arial"/>
              </a:defRPr>
            </a:pPr>
            <a:r>
              <a:t>Source </a:t>
            </a:r>
            <a:r>
              <a:rPr spc="-5"/>
              <a:t>code</a:t>
            </a:r>
            <a:r>
              <a:rPr spc="-85"/>
              <a:t> </a:t>
            </a:r>
            <a:r>
              <a:rPr spc="-5"/>
              <a:t>analyses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object 2"/>
          <p:cNvSpPr/>
          <p:nvPr/>
        </p:nvSpPr>
        <p:spPr>
          <a:xfrm>
            <a:off x="-1" y="5140452"/>
            <a:ext cx="10969754" cy="422149"/>
          </a:xfrm>
          <a:prstGeom prst="rect">
            <a:avLst/>
          </a:prstGeom>
          <a:blipFill>
            <a:blip r:embed="rId2"/>
            <a:stretch>
              <a:fillRect/>
            </a:stretch>
          </a:blipFill>
          <a:ln w="12700">
            <a:miter lim="400000"/>
          </a:ln>
        </p:spPr>
        <p:txBody>
          <a:bodyPr lIns="45719" rIns="45719"/>
          <a:lstStyle/>
          <a:p>
            <a:endParaRPr/>
          </a:p>
        </p:txBody>
      </p:sp>
      <p:sp>
        <p:nvSpPr>
          <p:cNvPr id="691" name="object 3"/>
          <p:cNvSpPr txBox="1">
            <a:spLocks noGrp="1"/>
          </p:cNvSpPr>
          <p:nvPr>
            <p:ph type="title"/>
          </p:nvPr>
        </p:nvSpPr>
        <p:spPr>
          <a:xfrm>
            <a:off x="246683" y="190245"/>
            <a:ext cx="3125472" cy="840740"/>
          </a:xfrm>
          <a:prstGeom prst="rect">
            <a:avLst/>
          </a:prstGeom>
        </p:spPr>
        <p:txBody>
          <a:bodyPr/>
          <a:lstStyle/>
          <a:p>
            <a:pPr marR="5080" indent="12700">
              <a:lnSpc>
                <a:spcPts val="3000"/>
              </a:lnSpc>
              <a:spcBef>
                <a:spcPts val="400"/>
              </a:spcBef>
              <a:defRPr spc="-100"/>
            </a:pPr>
            <a:r>
              <a:t>Design &amp; Validation  </a:t>
            </a:r>
            <a:r>
              <a:rPr>
                <a:solidFill>
                  <a:srgbClr val="A80062"/>
                </a:solidFill>
              </a:rPr>
              <a:t>Summary</a:t>
            </a:r>
          </a:p>
        </p:txBody>
      </p:sp>
      <p:sp>
        <p:nvSpPr>
          <p:cNvPr id="692" name="object 6"/>
          <p:cNvSpPr txBox="1"/>
          <p:nvPr/>
        </p:nvSpPr>
        <p:spPr>
          <a:xfrm>
            <a:off x="228599" y="5627125"/>
            <a:ext cx="247017"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42</a:t>
            </a:r>
          </a:p>
        </p:txBody>
      </p:sp>
      <p:sp>
        <p:nvSpPr>
          <p:cNvPr id="693" name="object 4"/>
          <p:cNvSpPr txBox="1"/>
          <p:nvPr/>
        </p:nvSpPr>
        <p:spPr>
          <a:xfrm>
            <a:off x="253999" y="1152778"/>
            <a:ext cx="10024747" cy="1442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pc="335">
                <a:latin typeface="Arial"/>
                <a:ea typeface="Arial"/>
                <a:cs typeface="Arial"/>
                <a:sym typeface="Arial"/>
              </a:defRPr>
            </a:pPr>
            <a:r>
              <a:t></a:t>
            </a:r>
            <a:r>
              <a:rPr spc="-114"/>
              <a:t> </a:t>
            </a:r>
            <a:r>
              <a:rPr spc="-5"/>
              <a:t>Correctness </a:t>
            </a:r>
            <a:r>
              <a:rPr spc="0"/>
              <a:t>by </a:t>
            </a:r>
            <a:r>
              <a:rPr spc="-5"/>
              <a:t>Construction</a:t>
            </a:r>
          </a:p>
          <a:p>
            <a:pPr indent="12700">
              <a:spcBef>
                <a:spcPts val="1500"/>
              </a:spcBef>
              <a:defRPr spc="335">
                <a:latin typeface="Arial"/>
                <a:ea typeface="Arial"/>
                <a:cs typeface="Arial"/>
                <a:sym typeface="Arial"/>
              </a:defRPr>
            </a:pPr>
            <a:r>
              <a:t></a:t>
            </a:r>
            <a:r>
              <a:rPr spc="-135"/>
              <a:t> </a:t>
            </a:r>
            <a:r>
              <a:rPr spc="-5"/>
              <a:t>Design software keeping Multicore aspects </a:t>
            </a:r>
            <a:r>
              <a:rPr spc="5"/>
              <a:t>in </a:t>
            </a:r>
            <a:r>
              <a:rPr spc="-5"/>
              <a:t>mind</a:t>
            </a:r>
          </a:p>
          <a:p>
            <a:pPr marL="251459" marR="5080" indent="-239394">
              <a:lnSpc>
                <a:spcPct val="150000"/>
              </a:lnSpc>
              <a:spcBef>
                <a:spcPts val="500"/>
              </a:spcBef>
              <a:defRPr spc="335">
                <a:latin typeface="Arial"/>
                <a:ea typeface="Arial"/>
                <a:cs typeface="Arial"/>
                <a:sym typeface="Arial"/>
              </a:defRPr>
            </a:pPr>
            <a:r>
              <a:t></a:t>
            </a:r>
            <a:r>
              <a:rPr spc="-95"/>
              <a:t> </a:t>
            </a:r>
            <a:r>
              <a:rPr spc="-5"/>
              <a:t>Statically analyze multicore </a:t>
            </a:r>
            <a:r>
              <a:rPr spc="0"/>
              <a:t>issues in </a:t>
            </a:r>
            <a:r>
              <a:rPr spc="-5"/>
              <a:t>software </a:t>
            </a:r>
            <a:r>
              <a:rPr spc="0"/>
              <a:t>using </a:t>
            </a:r>
            <a:r>
              <a:rPr spc="-5"/>
              <a:t>tools as dynamic testing </a:t>
            </a:r>
            <a:r>
              <a:rPr spc="0"/>
              <a:t>may </a:t>
            </a:r>
            <a:r>
              <a:rPr spc="-5"/>
              <a:t>not unearth </a:t>
            </a:r>
            <a:r>
              <a:rPr spc="-135"/>
              <a:t>all  </a:t>
            </a:r>
            <a:r>
              <a:rPr spc="0"/>
              <a:t>issues</a:t>
            </a:r>
          </a:p>
        </p:txBody>
      </p:sp>
      <p:sp>
        <p:nvSpPr>
          <p:cNvPr id="694" name="object 5"/>
          <p:cNvSpPr txBox="1"/>
          <p:nvPr/>
        </p:nvSpPr>
        <p:spPr>
          <a:xfrm>
            <a:off x="0" y="5140452"/>
            <a:ext cx="10970260" cy="351725"/>
          </a:xfrm>
          <a:prstGeom prst="rect">
            <a:avLst/>
          </a:prstGeom>
          <a:ln w="6096">
            <a:solidFill>
              <a:srgbClr val="957BB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spcBef>
                <a:spcPts val="100"/>
              </a:spcBef>
              <a:defRPr sz="2400">
                <a:latin typeface="Arial"/>
                <a:ea typeface="Arial"/>
                <a:cs typeface="Arial"/>
                <a:sym typeface="Arial"/>
              </a:defRPr>
            </a:pPr>
            <a:r>
              <a:t>Correctness by</a:t>
            </a:r>
            <a:r>
              <a:rPr spc="-50"/>
              <a:t> </a:t>
            </a:r>
            <a:r>
              <a:rPr spc="-5"/>
              <a:t>Construction</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object 2"/>
          <p:cNvSpPr txBox="1">
            <a:spLocks noGrp="1"/>
          </p:cNvSpPr>
          <p:nvPr>
            <p:ph type="title"/>
          </p:nvPr>
        </p:nvSpPr>
        <p:spPr>
          <a:xfrm>
            <a:off x="4094479" y="2392807"/>
            <a:ext cx="1828801" cy="696596"/>
          </a:xfrm>
          <a:prstGeom prst="rect">
            <a:avLst/>
          </a:prstGeom>
        </p:spPr>
        <p:txBody>
          <a:bodyPr/>
          <a:lstStyle>
            <a:lvl1pPr indent="12700">
              <a:spcBef>
                <a:spcPts val="100"/>
              </a:spcBef>
              <a:defRPr sz="4400" spc="-100"/>
            </a:lvl1pPr>
          </a:lstStyle>
          <a:p>
            <a:r>
              <a:t>backup</a:t>
            </a:r>
          </a:p>
        </p:txBody>
      </p:sp>
      <p:sp>
        <p:nvSpPr>
          <p:cNvPr id="697" name="object 3"/>
          <p:cNvSpPr txBox="1"/>
          <p:nvPr/>
        </p:nvSpPr>
        <p:spPr>
          <a:xfrm>
            <a:off x="228599" y="5627125"/>
            <a:ext cx="247017" cy="1745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38100">
              <a:lnSpc>
                <a:spcPts val="1400"/>
              </a:lnSpc>
              <a:defRPr sz="1200">
                <a:solidFill>
                  <a:srgbClr val="999FA6"/>
                </a:solidFill>
                <a:latin typeface="Arial"/>
                <a:ea typeface="Arial"/>
                <a:cs typeface="Arial"/>
                <a:sym typeface="Arial"/>
              </a:defRPr>
            </a:lvl1pPr>
          </a:lstStyle>
          <a:p>
            <a:r>
              <a:t>43</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pic>
        <p:nvPicPr>
          <p:cNvPr id="3" name="Picture 2">
            <a:extLst>
              <a:ext uri="{FF2B5EF4-FFF2-40B4-BE49-F238E27FC236}">
                <a16:creationId xmlns:a16="http://schemas.microsoft.com/office/drawing/2014/main" id="{4709E9A5-E81F-D5B8-235C-DC8EB67D581E}"/>
              </a:ext>
            </a:extLst>
          </p:cNvPr>
          <p:cNvPicPr>
            <a:picLocks noChangeAspect="1"/>
          </p:cNvPicPr>
          <p:nvPr/>
        </p:nvPicPr>
        <p:blipFill>
          <a:blip r:embed="rId2"/>
          <a:stretch>
            <a:fillRect/>
          </a:stretch>
        </p:blipFill>
        <p:spPr>
          <a:xfrm>
            <a:off x="718457" y="891572"/>
            <a:ext cx="9067800" cy="4917364"/>
          </a:xfrm>
          <a:prstGeom prst="rect">
            <a:avLst/>
          </a:prstGeom>
        </p:spPr>
      </p:pic>
    </p:spTree>
    <p:extLst>
      <p:ext uri="{BB962C8B-B14F-4D97-AF65-F5344CB8AC3E}">
        <p14:creationId xmlns:p14="http://schemas.microsoft.com/office/powerpoint/2010/main" val="86573248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2DF5-5FCD-6440-B5FA-52325CB106F4}"/>
              </a:ext>
            </a:extLst>
          </p:cNvPr>
          <p:cNvSpPr>
            <a:spLocks noGrp="1"/>
          </p:cNvSpPr>
          <p:nvPr>
            <p:ph type="title"/>
          </p:nvPr>
        </p:nvSpPr>
        <p:spPr/>
        <p:txBody>
          <a:bodyPr/>
          <a:lstStyle/>
          <a:p>
            <a:endParaRPr lang="hi-IN"/>
          </a:p>
        </p:txBody>
      </p:sp>
      <p:graphicFrame>
        <p:nvGraphicFramePr>
          <p:cNvPr id="4" name="object 39">
            <a:extLst>
              <a:ext uri="{FF2B5EF4-FFF2-40B4-BE49-F238E27FC236}">
                <a16:creationId xmlns:a16="http://schemas.microsoft.com/office/drawing/2014/main" id="{C73BDA9F-FCD1-8C46-A8D2-F79FE16A60E4}"/>
              </a:ext>
            </a:extLst>
          </p:cNvPr>
          <p:cNvGraphicFramePr/>
          <p:nvPr>
            <p:extLst>
              <p:ext uri="{D42A27DB-BD31-4B8C-83A1-F6EECF244321}">
                <p14:modId xmlns:p14="http://schemas.microsoft.com/office/powerpoint/2010/main" val="602180102"/>
              </p:ext>
            </p:extLst>
          </p:nvPr>
        </p:nvGraphicFramePr>
        <p:xfrm>
          <a:off x="798068" y="1521586"/>
          <a:ext cx="9217022" cy="2123057"/>
        </p:xfrm>
        <a:graphic>
          <a:graphicData uri="http://schemas.openxmlformats.org/drawingml/2006/table">
            <a:tbl>
              <a:tblPr>
                <a:tableStyleId>{4C3C2611-4C71-4FC5-86AE-919BDF0F9419}</a:tableStyleId>
              </a:tblPr>
              <a:tblGrid>
                <a:gridCol w="1229995">
                  <a:extLst>
                    <a:ext uri="{9D8B030D-6E8A-4147-A177-3AD203B41FA5}">
                      <a16:colId xmlns:a16="http://schemas.microsoft.com/office/drawing/2014/main" val="20000"/>
                    </a:ext>
                  </a:extLst>
                </a:gridCol>
                <a:gridCol w="976630">
                  <a:extLst>
                    <a:ext uri="{9D8B030D-6E8A-4147-A177-3AD203B41FA5}">
                      <a16:colId xmlns:a16="http://schemas.microsoft.com/office/drawing/2014/main" val="20001"/>
                    </a:ext>
                  </a:extLst>
                </a:gridCol>
                <a:gridCol w="1319529">
                  <a:extLst>
                    <a:ext uri="{9D8B030D-6E8A-4147-A177-3AD203B41FA5}">
                      <a16:colId xmlns:a16="http://schemas.microsoft.com/office/drawing/2014/main" val="20002"/>
                    </a:ext>
                  </a:extLst>
                </a:gridCol>
                <a:gridCol w="1582420">
                  <a:extLst>
                    <a:ext uri="{9D8B030D-6E8A-4147-A177-3AD203B41FA5}">
                      <a16:colId xmlns:a16="http://schemas.microsoft.com/office/drawing/2014/main" val="20003"/>
                    </a:ext>
                  </a:extLst>
                </a:gridCol>
                <a:gridCol w="1228089">
                  <a:extLst>
                    <a:ext uri="{9D8B030D-6E8A-4147-A177-3AD203B41FA5}">
                      <a16:colId xmlns:a16="http://schemas.microsoft.com/office/drawing/2014/main" val="20004"/>
                    </a:ext>
                  </a:extLst>
                </a:gridCol>
                <a:gridCol w="1510664">
                  <a:extLst>
                    <a:ext uri="{9D8B030D-6E8A-4147-A177-3AD203B41FA5}">
                      <a16:colId xmlns:a16="http://schemas.microsoft.com/office/drawing/2014/main" val="20005"/>
                    </a:ext>
                  </a:extLst>
                </a:gridCol>
                <a:gridCol w="1369695">
                  <a:extLst>
                    <a:ext uri="{9D8B030D-6E8A-4147-A177-3AD203B41FA5}">
                      <a16:colId xmlns:a16="http://schemas.microsoft.com/office/drawing/2014/main" val="20006"/>
                    </a:ext>
                  </a:extLst>
                </a:gridCol>
              </a:tblGrid>
              <a:tr h="640079">
                <a:tc>
                  <a:txBody>
                    <a:bodyPr/>
                    <a:lstStyle/>
                    <a:p>
                      <a:pPr marR="532765" indent="91439">
                        <a:lnSpc>
                          <a:spcPct val="100000"/>
                        </a:lnSpc>
                        <a:spcBef>
                          <a:spcPts val="300"/>
                        </a:spcBef>
                        <a:defRPr sz="1800" b="1" spc="-45">
                          <a:solidFill>
                            <a:srgbClr val="FFFFFF"/>
                          </a:solidFill>
                          <a:latin typeface="Arial"/>
                          <a:ea typeface="Arial"/>
                          <a:cs typeface="Arial"/>
                        </a:defRPr>
                      </a:pPr>
                      <a:r>
                        <a:rPr dirty="0"/>
                        <a:t>Ta</a:t>
                      </a:r>
                      <a:r>
                        <a:rPr lang="en-US" dirty="0"/>
                        <a:t>s</a:t>
                      </a:r>
                      <a:r>
                        <a:rPr dirty="0"/>
                        <a:t>k  </a:t>
                      </a:r>
                      <a:r>
                        <a:rPr lang="en-US" dirty="0"/>
                        <a:t>   </a:t>
                      </a:r>
                      <a:r>
                        <a:rPr lang="en-US" spc="0" dirty="0"/>
                        <a:t>N</a:t>
                      </a:r>
                      <a:r>
                        <a:rPr spc="-10" dirty="0"/>
                        <a:t>a</a:t>
                      </a:r>
                      <a:r>
                        <a:rPr spc="5" dirty="0"/>
                        <a:t>m</a:t>
                      </a:r>
                      <a:r>
                        <a:rPr spc="0" dirty="0"/>
                        <a:t>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10">
                          <a:solidFill>
                            <a:srgbClr val="FFFFFF"/>
                          </a:solidFill>
                          <a:latin typeface="Arial"/>
                          <a:ea typeface="Arial"/>
                          <a:cs typeface="Arial"/>
                        </a:rPr>
                        <a:t>Core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Prio</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92075">
                        <a:lnSpc>
                          <a:spcPct val="100000"/>
                        </a:lnSpc>
                        <a:spcBef>
                          <a:spcPts val="300"/>
                        </a:spcBef>
                        <a:defRPr sz="1800" b="1" spc="-5">
                          <a:solidFill>
                            <a:srgbClr val="FFFFFF"/>
                          </a:solidFill>
                          <a:latin typeface="Arial"/>
                          <a:ea typeface="Arial"/>
                          <a:cs typeface="Arial"/>
                        </a:defRPr>
                      </a:pPr>
                      <a:r>
                        <a:t>Start</a:t>
                      </a:r>
                      <a:r>
                        <a:rPr spc="-15"/>
                        <a:t> </a:t>
                      </a:r>
                      <a:r>
                        <a:rPr spc="0"/>
                        <a:t>time</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indent="0">
                        <a:lnSpc>
                          <a:spcPct val="100000"/>
                        </a:lnSpc>
                        <a:spcBef>
                          <a:spcPts val="300"/>
                        </a:spcBef>
                        <a:defRPr sz="1800"/>
                      </a:pPr>
                      <a:r>
                        <a:rPr b="1" spc="-5">
                          <a:solidFill>
                            <a:srgbClr val="FFFFFF"/>
                          </a:solidFill>
                          <a:latin typeface="Arial"/>
                          <a:ea typeface="Arial"/>
                          <a:cs typeface="Arial"/>
                        </a:rPr>
                        <a:t>Duration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167004" indent="92075">
                        <a:lnSpc>
                          <a:spcPct val="100000"/>
                        </a:lnSpc>
                        <a:spcBef>
                          <a:spcPts val="300"/>
                        </a:spcBef>
                        <a:defRPr sz="1800" b="1">
                          <a:solidFill>
                            <a:srgbClr val="FFFFFF"/>
                          </a:solidFill>
                          <a:latin typeface="Arial"/>
                          <a:ea typeface="Arial"/>
                          <a:cs typeface="Arial"/>
                        </a:defRPr>
                      </a:pPr>
                      <a:r>
                        <a:t>Lock  </a:t>
                      </a:r>
                      <a:r>
                        <a:rPr spc="-5"/>
                        <a:t>Acqu</a:t>
                      </a:r>
                      <a:r>
                        <a:t>i</a:t>
                      </a:r>
                      <a:r>
                        <a:rPr spc="-10"/>
                        <a:t>s</a:t>
                      </a:r>
                      <a:r>
                        <a:rPr spc="-5"/>
                        <a:t>i</a:t>
                      </a:r>
                      <a:r>
                        <a:t>t</a:t>
                      </a:r>
                      <a:r>
                        <a:rPr spc="-5"/>
                        <a:t>ion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tc>
                  <a:txBody>
                    <a:bodyPr/>
                    <a:lstStyle/>
                    <a:p>
                      <a:pPr marR="356870" indent="92710">
                        <a:lnSpc>
                          <a:spcPct val="100000"/>
                        </a:lnSpc>
                        <a:spcBef>
                          <a:spcPts val="300"/>
                        </a:spcBef>
                        <a:defRPr sz="1800" b="1">
                          <a:solidFill>
                            <a:srgbClr val="FFFFFF"/>
                          </a:solidFill>
                          <a:latin typeface="Arial"/>
                          <a:ea typeface="Arial"/>
                          <a:cs typeface="Arial"/>
                        </a:defRPr>
                      </a:pPr>
                      <a:r>
                        <a:t>Lock  </a:t>
                      </a:r>
                      <a:r>
                        <a:rPr spc="-10"/>
                        <a:t>d</a:t>
                      </a:r>
                      <a:r>
                        <a:t>ur</a:t>
                      </a:r>
                      <a:r>
                        <a:rPr spc="-10"/>
                        <a:t>a</a:t>
                      </a:r>
                      <a:r>
                        <a:t>ti</a:t>
                      </a:r>
                      <a:r>
                        <a:rPr spc="-10"/>
                        <a:t>o</a:t>
                      </a:r>
                      <a:r>
                        <a:t>n</a:t>
                      </a:r>
                    </a:p>
                  </a:txBody>
                  <a:tcPr marL="0" marR="0" marT="0" marB="0" horzOverflow="overflow">
                    <a:lnL w="12700">
                      <a:solidFill>
                        <a:srgbClr val="FFFFFF"/>
                      </a:solidFill>
                    </a:lnL>
                    <a:lnR w="12700">
                      <a:solidFill>
                        <a:srgbClr val="FFFFFF"/>
                      </a:solidFill>
                    </a:lnR>
                    <a:lnT w="12700">
                      <a:solidFill>
                        <a:srgbClr val="FFFFFF"/>
                      </a:solidFill>
                    </a:lnT>
                    <a:lnB w="38100">
                      <a:solidFill>
                        <a:srgbClr val="FFFFFF"/>
                      </a:solidFill>
                    </a:lnB>
                    <a:solidFill>
                      <a:srgbClr val="3E126C"/>
                    </a:solidFill>
                  </a:tcPr>
                </a:tc>
                <a:extLst>
                  <a:ext uri="{0D108BD9-81ED-4DB2-BD59-A6C34878D82A}">
                    <a16:rowId xmlns:a16="http://schemas.microsoft.com/office/drawing/2014/main" val="10000"/>
                  </a:ext>
                </a:extLst>
              </a:tr>
              <a:tr h="370713">
                <a:tc>
                  <a:txBody>
                    <a:bodyPr/>
                    <a:lstStyle/>
                    <a:p>
                      <a:pPr indent="0">
                        <a:lnSpc>
                          <a:spcPct val="100000"/>
                        </a:lnSpc>
                        <a:spcBef>
                          <a:spcPts val="300"/>
                        </a:spcBef>
                        <a:defRPr sz="1800"/>
                      </a:pPr>
                      <a:r>
                        <a:rPr dirty="0">
                          <a:latin typeface="Arial"/>
                          <a:ea typeface="Arial"/>
                          <a:cs typeface="Arial"/>
                        </a:rPr>
                        <a:t>A</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92075">
                        <a:lnSpc>
                          <a:spcPct val="100000"/>
                        </a:lnSpc>
                        <a:spcBef>
                          <a:spcPts val="300"/>
                        </a:spcBef>
                        <a:defRPr sz="1800">
                          <a:latin typeface="Arial"/>
                          <a:ea typeface="Arial"/>
                          <a:cs typeface="Arial"/>
                        </a:defRPr>
                      </a:pPr>
                      <a:r>
                        <a:t>5</a:t>
                      </a:r>
                      <a:r>
                        <a:rPr spc="-15"/>
                        <a:t> </a:t>
                      </a:r>
                      <a:r>
                        <a:rPr sz="1400"/>
                        <a:t>(High)</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10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38100">
                      <a:solidFill>
                        <a:srgbClr val="FFFFFF"/>
                      </a:solidFill>
                    </a:lnT>
                    <a:lnB w="12700">
                      <a:solidFill>
                        <a:srgbClr val="FFFFFF"/>
                      </a:solidFill>
                    </a:lnB>
                    <a:solidFill>
                      <a:srgbClr val="CCCFD7"/>
                    </a:solidFill>
                  </a:tcPr>
                </a:tc>
                <a:extLst>
                  <a:ext uri="{0D108BD9-81ED-4DB2-BD59-A6C34878D82A}">
                    <a16:rowId xmlns:a16="http://schemas.microsoft.com/office/drawing/2014/main" val="10001"/>
                  </a:ext>
                </a:extLst>
              </a:tr>
              <a:tr h="370713">
                <a:tc>
                  <a:txBody>
                    <a:bodyPr/>
                    <a:lstStyle/>
                    <a:p>
                      <a:pPr indent="0">
                        <a:lnSpc>
                          <a:spcPct val="100000"/>
                        </a:lnSpc>
                        <a:spcBef>
                          <a:spcPts val="300"/>
                        </a:spcBef>
                        <a:defRPr sz="1800"/>
                      </a:pPr>
                      <a:r>
                        <a:rPr dirty="0">
                          <a:latin typeface="Arial"/>
                          <a:ea typeface="Arial"/>
                          <a:cs typeface="Arial"/>
                        </a:rPr>
                        <a:t>B</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3</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lang="en-US" dirty="0">
                          <a:latin typeface="Arial"/>
                          <a:ea typeface="Arial"/>
                          <a:cs typeface="Arial"/>
                        </a:rPr>
                        <a:t>10</a:t>
                      </a:r>
                      <a:endParaRPr dirty="0">
                        <a:latin typeface="Arial"/>
                        <a:ea typeface="Arial"/>
                        <a:cs typeface="Arial"/>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lang="en-US" spc="-10" dirty="0">
                          <a:latin typeface="Arial"/>
                          <a:ea typeface="Arial"/>
                          <a:cs typeface="Arial"/>
                        </a:rPr>
                        <a:t>05</a:t>
                      </a:r>
                      <a:endParaRPr spc="-10" dirty="0">
                        <a:latin typeface="Arial"/>
                        <a:ea typeface="Arial"/>
                        <a:cs typeface="Arial"/>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2"/>
                  </a:ext>
                </a:extLst>
              </a:tr>
              <a:tr h="370713">
                <a:tc>
                  <a:txBody>
                    <a:bodyPr/>
                    <a:lstStyle/>
                    <a:p>
                      <a:pPr indent="0">
                        <a:lnSpc>
                          <a:spcPct val="100000"/>
                        </a:lnSpc>
                        <a:spcBef>
                          <a:spcPts val="300"/>
                        </a:spcBef>
                        <a:defRPr sz="1800"/>
                      </a:pPr>
                      <a:r>
                        <a:rPr>
                          <a:latin typeface="Arial"/>
                          <a:ea typeface="Arial"/>
                          <a:cs typeface="Arial"/>
                        </a:rPr>
                        <a:t>C</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2</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a:latin typeface="Arial"/>
                          <a:ea typeface="Arial"/>
                          <a:cs typeface="Arial"/>
                        </a:rPr>
                        <a:t>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spc="-10">
                          <a:latin typeface="Arial"/>
                          <a:ea typeface="Arial"/>
                          <a:cs typeface="Arial"/>
                        </a:rPr>
                        <a:t>30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lang="en-US" spc="-10" dirty="0">
                          <a:latin typeface="Arial"/>
                          <a:ea typeface="Arial"/>
                          <a:cs typeface="Arial"/>
                        </a:rPr>
                        <a:t>05</a:t>
                      </a:r>
                      <a:endParaRPr spc="-10" dirty="0">
                        <a:latin typeface="Arial"/>
                        <a:ea typeface="Arial"/>
                        <a:cs typeface="Arial"/>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tc>
                  <a:txBody>
                    <a:bodyPr/>
                    <a:lstStyle/>
                    <a:p>
                      <a:pPr indent="0">
                        <a:lnSpc>
                          <a:spcPct val="100000"/>
                        </a:lnSpc>
                        <a:spcBef>
                          <a:spcPts val="300"/>
                        </a:spcBef>
                        <a:defRPr sz="1800"/>
                      </a:pPr>
                      <a:r>
                        <a:rPr lang="en-US" dirty="0">
                          <a:latin typeface="Arial"/>
                          <a:ea typeface="Arial"/>
                          <a:cs typeface="Arial"/>
                        </a:rPr>
                        <a:t>10</a:t>
                      </a:r>
                      <a:endParaRPr dirty="0">
                        <a:latin typeface="Arial"/>
                        <a:ea typeface="Arial"/>
                        <a:cs typeface="Arial"/>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CCCFD7"/>
                    </a:solidFill>
                  </a:tcPr>
                </a:tc>
                <a:extLst>
                  <a:ext uri="{0D108BD9-81ED-4DB2-BD59-A6C34878D82A}">
                    <a16:rowId xmlns:a16="http://schemas.microsoft.com/office/drawing/2014/main" val="10003"/>
                  </a:ext>
                </a:extLst>
              </a:tr>
              <a:tr h="370839">
                <a:tc>
                  <a:txBody>
                    <a:bodyPr/>
                    <a:lstStyle/>
                    <a:p>
                      <a:pPr indent="0">
                        <a:lnSpc>
                          <a:spcPct val="100000"/>
                        </a:lnSpc>
                        <a:spcBef>
                          <a:spcPts val="300"/>
                        </a:spcBef>
                        <a:defRPr sz="1800"/>
                      </a:pPr>
                      <a:r>
                        <a:rPr>
                          <a:latin typeface="Arial"/>
                          <a:ea typeface="Arial"/>
                          <a:cs typeface="Arial"/>
                        </a:rPr>
                        <a:t>D</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a:latin typeface="Arial"/>
                          <a:ea typeface="Arial"/>
                          <a:cs typeface="Arial"/>
                        </a:rPr>
                        <a:t>1</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92075">
                        <a:lnSpc>
                          <a:spcPct val="100000"/>
                        </a:lnSpc>
                        <a:spcBef>
                          <a:spcPts val="300"/>
                        </a:spcBef>
                        <a:defRPr sz="1800">
                          <a:latin typeface="Arial"/>
                          <a:ea typeface="Arial"/>
                          <a:cs typeface="Arial"/>
                        </a:defRPr>
                      </a:pPr>
                      <a:r>
                        <a:t>1</a:t>
                      </a:r>
                      <a:r>
                        <a:rPr spc="-120"/>
                        <a:t> </a:t>
                      </a:r>
                      <a:r>
                        <a:rPr sz="1400"/>
                        <a:t>(Low)</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10" dirty="0">
                          <a:latin typeface="Arial"/>
                          <a:ea typeface="Arial"/>
                          <a:cs typeface="Arial"/>
                        </a:rPr>
                        <a:t>10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spcBef>
                          <a:spcPts val="300"/>
                        </a:spcBef>
                        <a:defRPr sz="1800"/>
                      </a:pPr>
                      <a:r>
                        <a:rPr spc="5">
                          <a:latin typeface="Arial"/>
                          <a:ea typeface="Arial"/>
                          <a:cs typeface="Arial"/>
                        </a:rPr>
                        <a:t>20</a:t>
                      </a: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tc>
                  <a:txBody>
                    <a:bodyPr/>
                    <a:lstStyle/>
                    <a:p>
                      <a:pPr indent="0">
                        <a:lnSpc>
                          <a:spcPct val="100000"/>
                        </a:lnSpc>
                        <a:defRPr>
                          <a:latin typeface="Times New Roman"/>
                          <a:ea typeface="Times New Roman"/>
                          <a:cs typeface="Times New Roman"/>
                          <a:sym typeface="Times New Roman"/>
                        </a:defRPr>
                      </a:pPr>
                      <a:endParaRPr dirty="0"/>
                    </a:p>
                  </a:txBody>
                  <a:tcPr marL="0" marR="0" marT="0" marB="0" horzOverflow="overflow">
                    <a:lnL w="12700">
                      <a:solidFill>
                        <a:srgbClr val="FFFFFF"/>
                      </a:solidFill>
                    </a:lnL>
                    <a:lnR w="12700">
                      <a:solidFill>
                        <a:srgbClr val="FFFFFF"/>
                      </a:solidFill>
                    </a:lnR>
                    <a:lnT w="12700">
                      <a:solidFill>
                        <a:srgbClr val="FFFFFF"/>
                      </a:solidFill>
                    </a:lnT>
                    <a:lnB w="12700">
                      <a:solidFill>
                        <a:srgbClr val="FFFFFF"/>
                      </a:solidFill>
                    </a:lnB>
                    <a:solidFill>
                      <a:srgbClr val="E7E9E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842101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pic>
        <p:nvPicPr>
          <p:cNvPr id="4" name="Picture 3">
            <a:extLst>
              <a:ext uri="{FF2B5EF4-FFF2-40B4-BE49-F238E27FC236}">
                <a16:creationId xmlns:a16="http://schemas.microsoft.com/office/drawing/2014/main" id="{F4C80F6B-BFC6-B09D-B1A3-7EA58D2C244F}"/>
              </a:ext>
            </a:extLst>
          </p:cNvPr>
          <p:cNvPicPr>
            <a:picLocks noChangeAspect="1"/>
          </p:cNvPicPr>
          <p:nvPr/>
        </p:nvPicPr>
        <p:blipFill>
          <a:blip r:embed="rId2"/>
          <a:stretch>
            <a:fillRect/>
          </a:stretch>
        </p:blipFill>
        <p:spPr>
          <a:xfrm>
            <a:off x="413928" y="1164772"/>
            <a:ext cx="4873370" cy="3036288"/>
          </a:xfrm>
          <a:prstGeom prst="rect">
            <a:avLst/>
          </a:prstGeom>
        </p:spPr>
      </p:pic>
      <p:pic>
        <p:nvPicPr>
          <p:cNvPr id="5" name="Picture 4">
            <a:extLst>
              <a:ext uri="{FF2B5EF4-FFF2-40B4-BE49-F238E27FC236}">
                <a16:creationId xmlns:a16="http://schemas.microsoft.com/office/drawing/2014/main" id="{785FC8B9-0EC7-1417-13FA-3886DA64710E}"/>
              </a:ext>
            </a:extLst>
          </p:cNvPr>
          <p:cNvPicPr>
            <a:picLocks noChangeAspect="1"/>
          </p:cNvPicPr>
          <p:nvPr/>
        </p:nvPicPr>
        <p:blipFill>
          <a:blip r:embed="rId3"/>
          <a:stretch>
            <a:fillRect/>
          </a:stretch>
        </p:blipFill>
        <p:spPr>
          <a:xfrm>
            <a:off x="5486401" y="1164772"/>
            <a:ext cx="5072472" cy="3036288"/>
          </a:xfrm>
          <a:prstGeom prst="rect">
            <a:avLst/>
          </a:prstGeom>
        </p:spPr>
      </p:pic>
    </p:spTree>
    <p:extLst>
      <p:ext uri="{BB962C8B-B14F-4D97-AF65-F5344CB8AC3E}">
        <p14:creationId xmlns:p14="http://schemas.microsoft.com/office/powerpoint/2010/main" val="19273474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pic>
        <p:nvPicPr>
          <p:cNvPr id="6" name="Picture 5">
            <a:extLst>
              <a:ext uri="{FF2B5EF4-FFF2-40B4-BE49-F238E27FC236}">
                <a16:creationId xmlns:a16="http://schemas.microsoft.com/office/drawing/2014/main" id="{633C1EE4-5007-404D-5467-7F2FBD20AB33}"/>
              </a:ext>
            </a:extLst>
          </p:cNvPr>
          <p:cNvPicPr>
            <a:picLocks noChangeAspect="1"/>
          </p:cNvPicPr>
          <p:nvPr/>
        </p:nvPicPr>
        <p:blipFill>
          <a:blip r:embed="rId2"/>
          <a:stretch>
            <a:fillRect/>
          </a:stretch>
        </p:blipFill>
        <p:spPr>
          <a:xfrm>
            <a:off x="419959" y="903515"/>
            <a:ext cx="10107738" cy="4376056"/>
          </a:xfrm>
          <a:prstGeom prst="rect">
            <a:avLst/>
          </a:prstGeom>
        </p:spPr>
      </p:pic>
    </p:spTree>
    <p:extLst>
      <p:ext uri="{BB962C8B-B14F-4D97-AF65-F5344CB8AC3E}">
        <p14:creationId xmlns:p14="http://schemas.microsoft.com/office/powerpoint/2010/main" val="13208942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sp>
        <p:nvSpPr>
          <p:cNvPr id="3" name="Text Placeholder 2">
            <a:extLst>
              <a:ext uri="{FF2B5EF4-FFF2-40B4-BE49-F238E27FC236}">
                <a16:creationId xmlns:a16="http://schemas.microsoft.com/office/drawing/2014/main" id="{FBA0791B-98EB-6C40-BADD-00776218DB22}"/>
              </a:ext>
            </a:extLst>
          </p:cNvPr>
          <p:cNvSpPr>
            <a:spLocks noGrp="1"/>
          </p:cNvSpPr>
          <p:nvPr>
            <p:ph type="body" sz="half" idx="1"/>
          </p:nvPr>
        </p:nvSpPr>
        <p:spPr>
          <a:xfrm>
            <a:off x="172807" y="1257300"/>
            <a:ext cx="10342793" cy="3524907"/>
          </a:xfrm>
        </p:spPr>
        <p:txBody>
          <a:bodyPr>
            <a:noAutofit/>
          </a:bodyPr>
          <a:lstStyle/>
          <a:p>
            <a:pPr algn="just" fontAlgn="base"/>
            <a:br>
              <a:rPr lang="en-US" sz="2000" dirty="0"/>
            </a:br>
            <a:r>
              <a:rPr lang="en-US" sz="2800" b="1" dirty="0"/>
              <a:t>Speedup</a:t>
            </a:r>
            <a:r>
              <a:rPr lang="en-US" sz="2000" dirty="0"/>
              <a:t> </a:t>
            </a:r>
            <a:r>
              <a:rPr lang="en-US" sz="2000" dirty="0">
                <a:solidFill>
                  <a:srgbClr val="0070C0"/>
                </a:solidFill>
              </a:rPr>
              <a:t>is defined as the ratio of performance for the entire task using the enhancement and performance for the entire task without using the enhancement </a:t>
            </a:r>
            <a:r>
              <a:rPr lang="en-US" sz="2000" dirty="0"/>
              <a:t>or speedup can be defined as the </a:t>
            </a:r>
            <a:r>
              <a:rPr lang="en-US" sz="2000" dirty="0">
                <a:solidFill>
                  <a:srgbClr val="7030A0"/>
                </a:solidFill>
              </a:rPr>
              <a:t>ratio of execution time for the entire task without using the enhancement and execution time for the entire task using the enhancement.</a:t>
            </a:r>
            <a:br>
              <a:rPr lang="en-US" sz="2000" dirty="0">
                <a:solidFill>
                  <a:srgbClr val="7030A0"/>
                </a:solidFill>
              </a:rPr>
            </a:br>
            <a:r>
              <a:rPr lang="en-US" sz="2000" dirty="0"/>
              <a:t>If </a:t>
            </a:r>
            <a:r>
              <a:rPr lang="en-US" sz="2000" b="1" dirty="0"/>
              <a:t>Pe</a:t>
            </a:r>
            <a:r>
              <a:rPr lang="en-US" sz="2000" dirty="0"/>
              <a:t> is the performance for entire task using the enhancement when possible, </a:t>
            </a:r>
            <a:r>
              <a:rPr lang="en-US" sz="2000" b="1" dirty="0"/>
              <a:t>Pw</a:t>
            </a:r>
            <a:r>
              <a:rPr lang="en-US" sz="2000" dirty="0"/>
              <a:t> is the performance for entire task without using the enhancement, </a:t>
            </a:r>
            <a:r>
              <a:rPr lang="en-US" sz="2000" b="1" dirty="0" err="1"/>
              <a:t>Ew</a:t>
            </a:r>
            <a:r>
              <a:rPr lang="en-US" sz="2000" dirty="0"/>
              <a:t> is the execution time for entire task without using the enhancement and</a:t>
            </a:r>
            <a:r>
              <a:rPr lang="en-US" sz="2000" b="1" dirty="0"/>
              <a:t> </a:t>
            </a:r>
            <a:r>
              <a:rPr lang="en-US" sz="2000" b="1" dirty="0" err="1"/>
              <a:t>Ee</a:t>
            </a:r>
            <a:r>
              <a:rPr lang="en-US" sz="2000" dirty="0"/>
              <a:t> is the execution time for entire task using the enhancement when possible then,</a:t>
            </a:r>
          </a:p>
          <a:p>
            <a:pPr algn="ctr" fontAlgn="base"/>
            <a:r>
              <a:rPr lang="en-US" sz="2000" b="1" dirty="0"/>
              <a:t>Speedup = Pe/Pw</a:t>
            </a:r>
            <a:br>
              <a:rPr lang="en-US" sz="2000" dirty="0"/>
            </a:br>
            <a:r>
              <a:rPr lang="en-US" sz="2000" dirty="0"/>
              <a:t>or</a:t>
            </a:r>
            <a:br>
              <a:rPr lang="en-US" sz="2000" dirty="0"/>
            </a:br>
            <a:r>
              <a:rPr lang="en-US" sz="2000" b="1" dirty="0"/>
              <a:t>Speedup = </a:t>
            </a:r>
            <a:r>
              <a:rPr lang="en-US" sz="2000" b="1" dirty="0" err="1"/>
              <a:t>Ew</a:t>
            </a:r>
            <a:r>
              <a:rPr lang="en-US" sz="2000" b="1" dirty="0"/>
              <a:t>/</a:t>
            </a:r>
            <a:r>
              <a:rPr lang="en-US" sz="2000" b="1" dirty="0" err="1"/>
              <a:t>Ee</a:t>
            </a:r>
            <a:endParaRPr lang="en-US" sz="2000" dirty="0"/>
          </a:p>
        </p:txBody>
      </p:sp>
    </p:spTree>
    <p:extLst>
      <p:ext uri="{BB962C8B-B14F-4D97-AF65-F5344CB8AC3E}">
        <p14:creationId xmlns:p14="http://schemas.microsoft.com/office/powerpoint/2010/main" val="36673936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2A22-7622-3642-9918-B165C086A623}"/>
              </a:ext>
            </a:extLst>
          </p:cNvPr>
          <p:cNvSpPr>
            <a:spLocks noGrp="1"/>
          </p:cNvSpPr>
          <p:nvPr>
            <p:ph type="title"/>
          </p:nvPr>
        </p:nvSpPr>
        <p:spPr/>
        <p:txBody>
          <a:bodyPr/>
          <a:lstStyle/>
          <a:p>
            <a:r>
              <a:rPr lang="en-US" dirty="0">
                <a:solidFill>
                  <a:srgbClr val="A80062"/>
                </a:solidFill>
              </a:rPr>
              <a:t>Amdahl’s law</a:t>
            </a:r>
            <a:endParaRPr lang="hi-IN" dirty="0"/>
          </a:p>
        </p:txBody>
      </p:sp>
      <p:sp>
        <p:nvSpPr>
          <p:cNvPr id="3" name="Text Placeholder 2">
            <a:extLst>
              <a:ext uri="{FF2B5EF4-FFF2-40B4-BE49-F238E27FC236}">
                <a16:creationId xmlns:a16="http://schemas.microsoft.com/office/drawing/2014/main" id="{FBA0791B-98EB-6C40-BADD-00776218DB22}"/>
              </a:ext>
            </a:extLst>
          </p:cNvPr>
          <p:cNvSpPr>
            <a:spLocks noGrp="1"/>
          </p:cNvSpPr>
          <p:nvPr>
            <p:ph type="body" sz="half" idx="1"/>
          </p:nvPr>
        </p:nvSpPr>
        <p:spPr>
          <a:xfrm>
            <a:off x="172807" y="788276"/>
            <a:ext cx="9953117" cy="3993931"/>
          </a:xfrm>
        </p:spPr>
        <p:txBody>
          <a:bodyPr>
            <a:noAutofit/>
          </a:bodyPr>
          <a:lstStyle/>
          <a:p>
            <a:pPr fontAlgn="base"/>
            <a:r>
              <a:rPr lang="en-US" sz="2000" dirty="0"/>
              <a:t>Amdahl’s law uses two factors to find speedup from some enhancement –</a:t>
            </a:r>
          </a:p>
          <a:p>
            <a:r>
              <a:rPr lang="en-US" sz="2000" b="1" dirty="0"/>
              <a:t>Fraction enhanced</a:t>
            </a:r>
            <a:r>
              <a:rPr lang="en-US" sz="2000" dirty="0"/>
              <a:t> – The fraction of the computation time in the original computer that can be converted to take advantage of the enhancement. For example- if 10 seconds of the execution time of a program that takes 40 seconds in total can use an enhancement ,the fraction is 10/40. This obtained value is </a:t>
            </a:r>
            <a:r>
              <a:rPr lang="en-US" sz="2000" i="1" dirty="0"/>
              <a:t>Fraction Enhanced</a:t>
            </a:r>
            <a:r>
              <a:rPr lang="en-US" sz="2000" dirty="0"/>
              <a:t>.</a:t>
            </a:r>
            <a:br>
              <a:rPr lang="en-US" sz="2000" dirty="0"/>
            </a:br>
            <a:r>
              <a:rPr lang="en-US" sz="2000" i="1" dirty="0">
                <a:solidFill>
                  <a:srgbClr val="7030A0"/>
                </a:solidFill>
              </a:rPr>
              <a:t>Fraction enhanced is always less than 1</a:t>
            </a:r>
            <a:r>
              <a:rPr lang="en-US" sz="2000" dirty="0">
                <a:solidFill>
                  <a:srgbClr val="7030A0"/>
                </a:solidFill>
              </a:rPr>
              <a:t>.</a:t>
            </a:r>
          </a:p>
          <a:p>
            <a:endParaRPr lang="en-US" sz="2000" b="1" dirty="0"/>
          </a:p>
          <a:p>
            <a:r>
              <a:rPr lang="en-US" sz="2000" b="1" dirty="0"/>
              <a:t>Speedup enhanced</a:t>
            </a:r>
            <a:r>
              <a:rPr lang="en-US" sz="2000" dirty="0"/>
              <a:t> – The improvement gained by the enhanced execution mode; that is, how much faster the task would run if the enhanced mode were used for the entire program. For example – If the enhanced mode takes, say 3 seconds for a portion of the program, while it is 6 seconds in the original mode, the improvement is 6/3. This value is Speedup enhanced.</a:t>
            </a:r>
            <a:br>
              <a:rPr lang="en-US" sz="2000" dirty="0"/>
            </a:br>
            <a:r>
              <a:rPr lang="en-US" sz="2000" i="1" dirty="0">
                <a:solidFill>
                  <a:srgbClr val="7030A0"/>
                </a:solidFill>
              </a:rPr>
              <a:t>Speedup Enhanced is always greater than 1</a:t>
            </a:r>
            <a:r>
              <a:rPr lang="en-US" sz="2000" dirty="0">
                <a:solidFill>
                  <a:srgbClr val="7030A0"/>
                </a:solidFill>
              </a:rPr>
              <a:t>.</a:t>
            </a:r>
          </a:p>
        </p:txBody>
      </p:sp>
    </p:spTree>
    <p:extLst>
      <p:ext uri="{BB962C8B-B14F-4D97-AF65-F5344CB8AC3E}">
        <p14:creationId xmlns:p14="http://schemas.microsoft.com/office/powerpoint/2010/main" val="82982062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638</TotalTime>
  <Words>4388</Words>
  <Application>Microsoft Macintosh PowerPoint</Application>
  <PresentationFormat>Custom</PresentationFormat>
  <Paragraphs>651</Paragraphs>
  <Slides>50</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Calibri</vt:lpstr>
      <vt:lpstr>Courier New</vt:lpstr>
      <vt:lpstr>Gothic Uralic</vt:lpstr>
      <vt:lpstr>Helvetica Neue</vt:lpstr>
      <vt:lpstr>Segoe UI</vt:lpstr>
      <vt:lpstr>Tahoma Bold</vt:lpstr>
      <vt:lpstr>Times New Roman</vt:lpstr>
      <vt:lpstr>urw-din</vt:lpstr>
      <vt:lpstr>Wingdings</vt:lpstr>
      <vt:lpstr>Office Theme</vt:lpstr>
      <vt:lpstr>PowerPoint Presentation</vt:lpstr>
      <vt:lpstr>Concurrency and Parallelism  Amdahl’s law</vt:lpstr>
      <vt:lpstr>Amdahl’s law</vt:lpstr>
      <vt:lpstr>Amdahl’s law</vt:lpstr>
      <vt:lpstr>Amdahl’s law</vt:lpstr>
      <vt:lpstr>Amdahl’s law</vt:lpstr>
      <vt:lpstr>Amdahl’s law</vt:lpstr>
      <vt:lpstr>Amdahl’s law</vt:lpstr>
      <vt:lpstr>Amdahl’s law</vt:lpstr>
      <vt:lpstr>Amdahl’s law The overall Speedup is the ratio of the execution time:-</vt:lpstr>
      <vt:lpstr>Amdahl’s law The overall Speedup is the ratio of the execution time:-</vt:lpstr>
      <vt:lpstr>PowerPoint Presentation</vt:lpstr>
      <vt:lpstr>Concurrency and Parallelism  Concurrency vs Parallelism</vt:lpstr>
      <vt:lpstr>Concurrency and Parallelism  Concurrency vs Parallelism</vt:lpstr>
      <vt:lpstr>Need for Parallelism</vt:lpstr>
      <vt:lpstr>Concurrency and Parallelism  Types of Parallelism</vt:lpstr>
      <vt:lpstr>Concurrency and Parallelism  Data Parallelism example</vt:lpstr>
      <vt:lpstr>Concurrency and Parallelism  Function/Task level parallelism</vt:lpstr>
      <vt:lpstr>Concurrency and Parallelism  Dependencies &amp; Constraints to Parallelism</vt:lpstr>
      <vt:lpstr>Concurrency Data Consistency Conflicts</vt:lpstr>
      <vt:lpstr>Concurrency Data Consistency Conflicts</vt:lpstr>
      <vt:lpstr>Concurrency  Re-entrancy : </vt:lpstr>
      <vt:lpstr>Concurrency  Re-entrancy : </vt:lpstr>
      <vt:lpstr>Concurrency  Race conditions</vt:lpstr>
      <vt:lpstr>Concurrency What is locking and why ?</vt:lpstr>
      <vt:lpstr>Locking Mechanism Different approaches to Mutual exclusion – Interrupt disabling</vt:lpstr>
      <vt:lpstr>PowerPoint Presentation</vt:lpstr>
      <vt:lpstr>Concurrency and Parallelism  Mutex</vt:lpstr>
      <vt:lpstr>Concurrency and Parallelism  Semaphore ➔ A counting semaphore can have an arbitrarily large number of resource count</vt:lpstr>
      <vt:lpstr>Concurrency and Parallelism  Mutex Vs Semaphore</vt:lpstr>
      <vt:lpstr>Concurrency Why interrupt disable is not sufficient for Multi-/Manycore system?</vt:lpstr>
      <vt:lpstr>Locking Mechanism  Spinlocks in Multicore system</vt:lpstr>
      <vt:lpstr>Concurrency and Parallelism  Spinlocks</vt:lpstr>
      <vt:lpstr>Concurrency and Parallelism  Disadvantages of busy waiting</vt:lpstr>
      <vt:lpstr>Concurrency and Parallelism How to ensure safe access to shared data?</vt:lpstr>
      <vt:lpstr>Concurrency and Parallelism  Impact of Locking</vt:lpstr>
      <vt:lpstr>Concurrency and Parallelism  Impact of Locking</vt:lpstr>
      <vt:lpstr>Concurrency and Parallelism  What is deadlock?</vt:lpstr>
      <vt:lpstr>Concurrency and Parallelism  What is deadlock?</vt:lpstr>
      <vt:lpstr>Deadlock handling Cases where deadlock can occur – Case 1 :Lock ordering across critical  section</vt:lpstr>
      <vt:lpstr>Deadlock handling Cases where deadlock can occur - Case 2 – Nested locks</vt:lpstr>
      <vt:lpstr>Deadlock handling Goal/What needs to be done?</vt:lpstr>
      <vt:lpstr>Livelocks What is Livelock and Starvation?</vt:lpstr>
      <vt:lpstr>Concurrency and Parallelism  Design and Validation - Introduction</vt:lpstr>
      <vt:lpstr>Design &amp; Validation Failure mode: Race conditions [Definition]</vt:lpstr>
      <vt:lpstr>Design &amp; Validation Failure mode: Data inconsistency [Definition]</vt:lpstr>
      <vt:lpstr>Design &amp; Validation Failure mode: Implicit mechanisms [Definition]</vt:lpstr>
      <vt:lpstr>Design &amp; Validation  Summary</vt:lpstr>
      <vt:lpstr>backup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Prabha Nissimagoudar</cp:lastModifiedBy>
  <cp:revision>21</cp:revision>
  <dcterms:modified xsi:type="dcterms:W3CDTF">2024-03-17T18:45:49Z</dcterms:modified>
</cp:coreProperties>
</file>